
<file path=[Content_Types].xml><?xml version="1.0" encoding="utf-8"?>
<Types xmlns="http://schemas.openxmlformats.org/package/2006/content-types">
  <Default Extension="xlsx" ContentType="application/vnd.openxmlformats-officedocument.spreadsheetml.sheet"/>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1"/>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0" vertOverflow="ellipsis" vert="horz" wrap="square" anchor="ctr" anchorCtr="1"/>
          <a:lstStyle/>
          <a:p>
            <a:pPr>
              <a:defRPr lang="zh-CN" sz="1800" b="0" i="0" u="none" strike="noStrike" kern="1200" baseline="0">
                <a:solidFill>
                  <a:srgbClr val="000000"/>
                </a:solidFill>
                <a:latin typeface="Arial" panose="020B0604020202020204"/>
                <a:ea typeface="+mn-ea"/>
                <a:cs typeface="+mn-cs"/>
              </a:defRPr>
            </a:pPr>
            <a:r>
              <a:rPr sz="1800" b="0" i="0" u="none" strike="noStrike">
                <a:solidFill>
                  <a:srgbClr val="000000"/>
                </a:solidFill>
                <a:latin typeface="Arial" panose="020B0604020202020204"/>
              </a:rPr>
              <a:t>China TPU Cooler Bag Export Trend &amp; Forecast 2022–2027 (USD Million)</a:t>
            </a:r>
            <a:endParaRPr sz="1800" b="0" i="0" u="none" strike="noStrike">
              <a:solidFill>
                <a:srgbClr val="000000"/>
              </a:solidFill>
              <a:latin typeface="Arial" panose="020B0604020202020204"/>
            </a:endParaRPr>
          </a:p>
        </c:rich>
      </c:tx>
      <c:layout/>
      <c:overlay val="0"/>
    </c:title>
    <c:autoTitleDeleted val="0"/>
    <c:plotArea>
      <c:layout/>
      <c:lineChart>
        <c:grouping val="none"/>
        <c:varyColors val="0"/>
        <c:ser>
          <c:idx val="0"/>
          <c:order val="0"/>
          <c:tx>
            <c:strRef>
              <c:f>Sheet1!$B$1</c:f>
              <c:strCache>
                <c:ptCount val="1"/>
                <c:pt idx="0">
                  <c:v>Actual Export Value</c:v>
                </c:pt>
              </c:strCache>
            </c:strRef>
          </c:tx>
          <c:spPr>
            <a:ln w="25400" cap="flat" cmpd="sng" algn="ctr">
              <a:solidFill>
                <a:srgbClr val="00C6A2"/>
              </a:solidFill>
              <a:prstDash val="solid"/>
              <a:round/>
            </a:ln>
            <a:effectLst/>
          </c:spPr>
          <c:marker>
            <c:symbol val="circle"/>
            <c:size val="6"/>
            <c:spPr>
              <a:solidFill>
                <a:srgbClr val="00C6A2"/>
              </a:solidFill>
              <a:ln w="9525" cap="flat" cmpd="sng" algn="ctr">
                <a:solidFill>
                  <a:srgbClr val="00C6A2"/>
                </a:solidFill>
                <a:prstDash val="solid"/>
                <a:round/>
              </a:ln>
              <a:effectLst/>
            </c:spPr>
          </c:marker>
          <c:dLbls>
            <c:numFmt formatCode="#,##0" sourceLinked="0"/>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rgbClr val="000000"/>
                    </a:solidFill>
                    <a:latin typeface="Arial" panose="020B0604020202020204"/>
                    <a:ea typeface="+mn-ea"/>
                    <a:cs typeface="+mn-cs"/>
                  </a:defRPr>
                </a:pPr>
              </a:p>
            </c:txPr>
            <c:dLblPos val="r"/>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Sheet1!$A$2:$A$7</c:f>
              <c:strCache>
                <c:ptCount val="6"/>
                <c:pt idx="0">
                  <c:v>2022</c:v>
                </c:pt>
                <c:pt idx="1">
                  <c:v>2023</c:v>
                </c:pt>
                <c:pt idx="2">
                  <c:v>2024</c:v>
                </c:pt>
                <c:pt idx="3">
                  <c:v>2025E</c:v>
                </c:pt>
                <c:pt idx="4">
                  <c:v>2026E</c:v>
                </c:pt>
                <c:pt idx="5">
                  <c:v>2027E</c:v>
                </c:pt>
              </c:strCache>
            </c:strRef>
          </c:cat>
          <c:val>
            <c:numRef>
              <c:f>Sheet1!$B$2:$B$7</c:f>
              <c:numCache>
                <c:formatCode>General</c:formatCode>
                <c:ptCount val="6"/>
                <c:pt idx="0">
                  <c:v>378</c:v>
                </c:pt>
                <c:pt idx="1">
                  <c:v>412</c:v>
                </c:pt>
                <c:pt idx="2">
                  <c:v>445</c:v>
                </c:pt>
                <c:pt idx="3">
                  <c:v>482</c:v>
                </c:pt>
                <c:pt idx="4">
                  <c:v>523</c:v>
                </c:pt>
                <c:pt idx="5">
                  <c:v>568</c:v>
                </c:pt>
              </c:numCache>
            </c:numRef>
          </c:val>
          <c:smooth val="0"/>
        </c:ser>
        <c:ser>
          <c:idx val="1"/>
          <c:order val="1"/>
          <c:tx>
            <c:strRef>
              <c:f>Sheet1!$C$1</c:f>
              <c:strCache>
                <c:ptCount val="1"/>
                <c:pt idx="0">
                  <c:v>Optimistic Scenario</c:v>
                </c:pt>
              </c:strCache>
            </c:strRef>
          </c:tx>
          <c:spPr>
            <a:ln w="25400" cap="flat" cmpd="sng" algn="ctr">
              <a:solidFill>
                <a:srgbClr val="E76F51"/>
              </a:solidFill>
              <a:prstDash val="solid"/>
              <a:round/>
            </a:ln>
            <a:effectLst/>
          </c:spPr>
          <c:marker>
            <c:symbol val="circle"/>
            <c:size val="6"/>
            <c:spPr>
              <a:solidFill>
                <a:srgbClr val="E76F51"/>
              </a:solidFill>
              <a:ln w="9525" cap="flat" cmpd="sng" algn="ctr">
                <a:solidFill>
                  <a:srgbClr val="E76F51"/>
                </a:solidFill>
                <a:prstDash val="solid"/>
                <a:round/>
              </a:ln>
              <a:effectLst/>
            </c:spPr>
          </c:marker>
          <c:dLbls>
            <c:numFmt formatCode="#,##0" sourceLinked="0"/>
            <c:spPr>
              <a:noFill/>
              <a:ln>
                <a:noFill/>
              </a:ln>
              <a:effectLst/>
            </c:spPr>
            <c:txPr>
              <a:bodyPr rot="0" spcFirstLastPara="0" vertOverflow="ellipsis" vert="horz" wrap="square" lIns="38100" tIns="19050" rIns="38100" bIns="19050" anchor="ctr" anchorCtr="1"/>
              <a:lstStyle/>
              <a:p>
                <a:pPr>
                  <a:defRPr lang="zh-CN" sz="900" b="0" i="0" u="none" strike="noStrike" kern="1200" baseline="0">
                    <a:solidFill>
                      <a:srgbClr val="000000"/>
                    </a:solidFill>
                    <a:latin typeface="Arial" panose="020B0604020202020204"/>
                    <a:ea typeface="+mn-ea"/>
                    <a:cs typeface="+mn-cs"/>
                  </a:defRPr>
                </a:pPr>
              </a:p>
            </c:txPr>
            <c:dLblPos val="r"/>
            <c:showLegendKey val="0"/>
            <c:showVal val="1"/>
            <c:showCatName val="0"/>
            <c:showSerName val="0"/>
            <c:showPercent val="0"/>
            <c:showBubbleSize val="0"/>
            <c:showLeaderLines val="0"/>
            <c:extLst>
              <c:ext xmlns:c15="http://schemas.microsoft.com/office/drawing/2012/chart" uri="{CE6537A1-D6FC-4f65-9D91-7224C49458BB}">
                <c15:layout/>
                <c15:showLeaderLines val="0"/>
                <c15:leaderLines/>
              </c:ext>
            </c:extLst>
          </c:dLbls>
          <c:cat>
            <c:strRef>
              <c:f>Sheet1!$A$2:$A$7</c:f>
              <c:strCache>
                <c:ptCount val="6"/>
                <c:pt idx="0">
                  <c:v>2022</c:v>
                </c:pt>
                <c:pt idx="1">
                  <c:v>2023</c:v>
                </c:pt>
                <c:pt idx="2">
                  <c:v>2024</c:v>
                </c:pt>
                <c:pt idx="3">
                  <c:v>2025E</c:v>
                </c:pt>
                <c:pt idx="4">
                  <c:v>2026E</c:v>
                </c:pt>
                <c:pt idx="5">
                  <c:v>2027E</c:v>
                </c:pt>
              </c:strCache>
            </c:strRef>
          </c:cat>
          <c:val>
            <c:numRef>
              <c:f>Sheet1!$C$2:$C$7</c:f>
              <c:numCache>
                <c:formatCode>General</c:formatCode>
                <c:ptCount val="6"/>
                <c:pt idx="2">
                  <c:v>445</c:v>
                </c:pt>
                <c:pt idx="3">
                  <c:v>510</c:v>
                </c:pt>
                <c:pt idx="4">
                  <c:v>555</c:v>
                </c:pt>
                <c:pt idx="5">
                  <c:v>605</c:v>
                </c:pt>
              </c:numCache>
            </c:numRef>
          </c:val>
          <c:smooth val="0"/>
        </c:ser>
        <c:dLbls>
          <c:showLegendKey val="0"/>
          <c:showVal val="1"/>
          <c:showCatName val="0"/>
          <c:showSerName val="0"/>
          <c:showPercent val="0"/>
          <c:showBubbleSize val="0"/>
        </c:dLbls>
        <c:marker val="1"/>
        <c:smooth val="0"/>
        <c:axId val="2094734554"/>
        <c:axId val="2094734552"/>
      </c:lineChart>
      <c:catAx>
        <c:axId val="2094734554"/>
        <c:scaling>
          <c:orientation val="minMax"/>
        </c:scaling>
        <c:delete val="0"/>
        <c:axPos val="b"/>
        <c:numFmt formatCode="General" sourceLinked="1"/>
        <c:majorTickMark val="out"/>
        <c:minorTickMark val="none"/>
        <c:tickLblPos val="low"/>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000000"/>
                </a:solidFill>
                <a:latin typeface="Arial" panose="020B0604020202020204"/>
                <a:ea typeface="+mn-ea"/>
                <a:cs typeface="+mn-cs"/>
              </a:defRPr>
            </a:pPr>
          </a:p>
        </c:txPr>
        <c:crossAx val="2094734552"/>
        <c:crosses val="autoZero"/>
        <c:auto val="1"/>
        <c:lblAlgn val="ctr"/>
        <c:lblOffset val="100"/>
        <c:noMultiLvlLbl val="1"/>
      </c:catAx>
      <c:valAx>
        <c:axId val="2094734552"/>
        <c:scaling>
          <c:orientation val="minMax"/>
          <c:max val="700"/>
          <c:min val="0"/>
        </c:scaling>
        <c:delete val="0"/>
        <c:axPos val="l"/>
        <c:majorGridlines>
          <c:spPr>
            <a:ln w="12700" cap="flat" cmpd="sng" algn="ctr">
              <a:solidFill>
                <a:srgbClr val="888888"/>
              </a:solidFill>
              <a:prstDash val="solid"/>
              <a:round/>
            </a:ln>
          </c:spPr>
        </c:majorGridlines>
        <c:numFmt formatCode="General" sourceLinked="0"/>
        <c:majorTickMark val="out"/>
        <c:minorTickMark val="none"/>
        <c:tickLblPos val="nextTo"/>
        <c:spPr>
          <a:ln w="12700" cap="flat" cmpd="sng" algn="ctr">
            <a:solidFill>
              <a:srgbClr val="888888"/>
            </a:solidFill>
            <a:prstDash val="solid"/>
            <a:round/>
          </a:ln>
        </c:spPr>
        <c:txPr>
          <a:bodyPr rot="-60000000" spcFirstLastPara="0" vertOverflow="ellipsis" vert="horz" wrap="square" anchor="ctr" anchorCtr="1"/>
          <a:lstStyle/>
          <a:p>
            <a:pPr>
              <a:defRPr lang="zh-CN" sz="1200" b="0" i="0" u="none" strike="noStrike" kern="1200" baseline="0">
                <a:solidFill>
                  <a:srgbClr val="000000"/>
                </a:solidFill>
                <a:latin typeface="Arial" panose="020B0604020202020204"/>
                <a:ea typeface="+mn-ea"/>
                <a:cs typeface="+mn-cs"/>
              </a:defRPr>
            </a:pPr>
          </a:p>
        </c:txPr>
        <c:crossAx val="2094734554"/>
        <c:crosses val="autoZero"/>
        <c:crossBetween val="between"/>
      </c:valAx>
      <c:spPr>
        <a:noFill/>
        <a:ln>
          <a:noFill/>
        </a:ln>
        <a:effectLst/>
      </c:spPr>
    </c:plotArea>
    <c:legend>
      <c:legendPos val="b"/>
      <c:layout/>
      <c:overlay val="0"/>
      <c:txPr>
        <a:bodyPr rot="0" spcFirstLastPara="0" vertOverflow="ellipsis" vert="horz" wrap="square" anchor="ctr" anchorCtr="1"/>
        <a:lstStyle/>
        <a:p>
          <a:pPr>
            <a:defRPr lang="zh-CN" sz="900" b="0" i="0" u="none" strike="noStrike" kern="1200" baseline="0">
              <a:solidFill>
                <a:schemeClr val="tx1"/>
              </a:solidFill>
              <a:latin typeface="+mn-lt"/>
              <a:ea typeface="+mn-ea"/>
              <a:cs typeface="+mn-cs"/>
            </a:defRPr>
          </a:pPr>
        </a:p>
      </c:txPr>
    </c:legend>
    <c:plotVisOnly val="1"/>
    <c:dispBlanksAs val="span"/>
    <c:showDLblsOverMax val="0"/>
    <c:extLst>
      <c:ext uri="{0b15fc19-7d7d-44ad-8c2d-2c3a37ce22c3}">
        <chartProps xmlns="https://web.wps.cn/et/2018/main" chartId="{7fa5609e-9b16-4bde-94b8-9faa8c747516}"/>
      </c:ext>
    </c:extLst>
  </c:chart>
  <c:spPr>
    <a:noFill/>
    <a:ln>
      <a:noFill/>
    </a:ln>
    <a:effectLst/>
  </c:spPr>
  <c:txPr>
    <a:bodyPr/>
    <a:lstStyle/>
    <a:p>
      <a:pPr>
        <a:defRPr lang="zh-CN"/>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D2137"/>
        </a:solidFill>
        <a:effectLst/>
      </p:bgPr>
    </p:bg>
    <p:spTree>
      <p:nvGrpSpPr>
        <p:cNvPr id="1" name=""/>
        <p:cNvGrpSpPr/>
        <p:nvPr/>
      </p:nvGrpSpPr>
      <p:grpSpPr>
        <a:xfrm>
          <a:off x="0" y="0"/>
          <a:ext cx="0" cy="0"/>
          <a:chOff x="0" y="0"/>
          <a:chExt cx="0" cy="0"/>
        </a:xfrm>
      </p:grpSpPr>
      <p:sp>
        <p:nvSpPr>
          <p:cNvPr id="2" name="Text 0"/>
          <p:cNvSpPr/>
          <p:nvPr/>
        </p:nvSpPr>
        <p:spPr>
          <a:xfrm>
            <a:off x="0" y="0"/>
            <a:ext cx="9144000" cy="76200"/>
          </a:xfrm>
          <a:prstGeom prst="rect">
            <a:avLst/>
          </a:prstGeom>
          <a:solidFill>
            <a:srgbClr val="00C6A2"/>
          </a:solidFill>
        </p:spPr>
        <p:txBody>
          <a:bodyPr wrap="square" rtlCol="0" anchor="ctr"/>
          <a:lstStyle/>
          <a:p>
            <a:pPr marL="0" indent="0">
              <a:buNone/>
            </a:pPr>
            <a:endParaRPr lang="en-US" dirty="0"/>
          </a:p>
        </p:txBody>
      </p:sp>
      <p:sp>
        <p:nvSpPr>
          <p:cNvPr id="3" name="Text 1"/>
          <p:cNvSpPr/>
          <p:nvPr/>
        </p:nvSpPr>
        <p:spPr>
          <a:xfrm>
            <a:off x="0" y="5067300"/>
            <a:ext cx="9144000" cy="76200"/>
          </a:xfrm>
          <a:prstGeom prst="rect">
            <a:avLst/>
          </a:prstGeom>
          <a:solidFill>
            <a:srgbClr val="00C6A2"/>
          </a:solidFill>
        </p:spPr>
        <p:txBody>
          <a:bodyPr wrap="square" rtlCol="0" anchor="ctr"/>
          <a:lstStyle/>
          <a:p>
            <a:pPr marL="0" indent="0">
              <a:buNone/>
            </a:pPr>
            <a:endParaRPr lang="en-US" dirty="0"/>
          </a:p>
        </p:txBody>
      </p:sp>
      <p:sp>
        <p:nvSpPr>
          <p:cNvPr id="4" name="Text 2"/>
          <p:cNvSpPr/>
          <p:nvPr/>
        </p:nvSpPr>
        <p:spPr>
          <a:xfrm>
            <a:off x="762000" y="1249412"/>
            <a:ext cx="3048000" cy="244376"/>
          </a:xfrm>
          <a:prstGeom prst="roundRect">
            <a:avLst>
              <a:gd name="adj" fmla="val 20788"/>
            </a:avLst>
          </a:prstGeom>
          <a:solidFill>
            <a:srgbClr val="00C6A2"/>
          </a:solidFill>
        </p:spPr>
        <p:txBody>
          <a:bodyPr wrap="square" rtlCol="0" anchor="ctr"/>
          <a:lstStyle/>
          <a:p>
            <a:pPr marL="0" indent="0">
              <a:buNone/>
            </a:pPr>
            <a:endParaRPr lang="en-US" dirty="0"/>
          </a:p>
        </p:txBody>
      </p:sp>
      <p:sp>
        <p:nvSpPr>
          <p:cNvPr id="5" name="Text 3"/>
          <p:cNvSpPr/>
          <p:nvPr/>
        </p:nvSpPr>
        <p:spPr>
          <a:xfrm>
            <a:off x="914400" y="1300163"/>
            <a:ext cx="2798064" cy="142875"/>
          </a:xfrm>
          <a:prstGeom prst="rect">
            <a:avLst/>
          </a:prstGeom>
          <a:noFill/>
        </p:spPr>
        <p:txBody>
          <a:bodyPr wrap="square" lIns="0" tIns="0" rIns="0" bIns="0" rtlCol="0" anchor="t"/>
          <a:lstStyle/>
          <a:p>
            <a:pPr marL="0" indent="0" algn="l">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INDUSTRY RESEARCH REPORT · 2025</a:t>
            </a:r>
            <a:endParaRPr lang="en-US" sz="1000" dirty="0"/>
          </a:p>
        </p:txBody>
      </p:sp>
      <p:sp>
        <p:nvSpPr>
          <p:cNvPr id="6" name="Text 4"/>
          <p:cNvSpPr/>
          <p:nvPr/>
        </p:nvSpPr>
        <p:spPr>
          <a:xfrm>
            <a:off x="762000" y="1722388"/>
            <a:ext cx="7772400" cy="876300"/>
          </a:xfrm>
          <a:prstGeom prst="rect">
            <a:avLst/>
          </a:prstGeom>
          <a:noFill/>
        </p:spPr>
        <p:txBody>
          <a:bodyPr wrap="square" lIns="0" tIns="0" rIns="0" bIns="0" rtlCol="0" anchor="t"/>
          <a:lstStyle/>
          <a:p>
            <a:pPr marL="0" indent="0" algn="l">
              <a:lnSpc>
                <a:spcPts val="3450"/>
              </a:lnSpc>
              <a:spcAft>
                <a:spcPts val="800"/>
              </a:spcAft>
              <a:buNone/>
            </a:pPr>
            <a:r>
              <a:rPr lang="en-US" sz="3000" dirty="0">
                <a:solidFill>
                  <a:srgbClr val="FFFFFF"/>
                </a:solidFill>
                <a:latin typeface="Arial" panose="020B0604020202020204" pitchFamily="34" charset="0"/>
                <a:ea typeface="Arial" panose="020B0604020202020204" pitchFamily="34" charset="-122"/>
                <a:cs typeface="Arial" panose="020B0604020202020204" pitchFamily="34" charset="-120"/>
              </a:rPr>
              <a:t>China TPU Cooler Bag</a:t>
            </a:r>
            <a:endParaRPr lang="en-US" sz="3000" dirty="0"/>
          </a:p>
          <a:p>
            <a:pPr marL="0" indent="0" algn="l">
              <a:lnSpc>
                <a:spcPts val="3450"/>
              </a:lnSpc>
              <a:spcAft>
                <a:spcPts val="800"/>
              </a:spcAft>
              <a:buNone/>
            </a:pPr>
            <a:r>
              <a:rPr lang="en-US" sz="3000" dirty="0">
                <a:solidFill>
                  <a:srgbClr val="FFFFFF"/>
                </a:solidFill>
                <a:latin typeface="Arial" panose="020B0604020202020204" pitchFamily="34" charset="0"/>
                <a:ea typeface="Arial" panose="020B0604020202020204" pitchFamily="34" charset="-122"/>
                <a:cs typeface="Arial" panose="020B0604020202020204" pitchFamily="34" charset="-120"/>
              </a:rPr>
              <a:t>Export Trade Report</a:t>
            </a:r>
            <a:endParaRPr lang="en-US" sz="3000" dirty="0"/>
          </a:p>
        </p:txBody>
      </p:sp>
      <p:sp>
        <p:nvSpPr>
          <p:cNvPr id="7" name="Text 5"/>
          <p:cNvSpPr/>
          <p:nvPr/>
        </p:nvSpPr>
        <p:spPr>
          <a:xfrm>
            <a:off x="762000" y="2700189"/>
            <a:ext cx="7772400" cy="209550"/>
          </a:xfrm>
          <a:prstGeom prst="rect">
            <a:avLst/>
          </a:prstGeom>
          <a:noFill/>
        </p:spPr>
        <p:txBody>
          <a:bodyPr wrap="square" lIns="0" tIns="0" rIns="0" bIns="0" rtlCol="0" anchor="t"/>
          <a:lstStyle/>
          <a:p>
            <a:pPr marL="0" indent="0" algn="l">
              <a:spcAft>
                <a:spcPts val="2400"/>
              </a:spcAft>
              <a:buNone/>
            </a:pPr>
            <a:r>
              <a:rPr lang="en-US" sz="1400" dirty="0">
                <a:solidFill>
                  <a:srgbClr val="00C6A2"/>
                </a:solidFill>
                <a:latin typeface="Arial" panose="020B0604020202020204" pitchFamily="34" charset="0"/>
                <a:ea typeface="Arial" panose="020B0604020202020204" pitchFamily="34" charset="-122"/>
                <a:cs typeface="Arial" panose="020B0604020202020204" pitchFamily="34" charset="-120"/>
              </a:rPr>
              <a:t>Export Data · Market Trends · Forecast (2022–2027)</a:t>
            </a:r>
            <a:endParaRPr lang="en-US" sz="1400" dirty="0"/>
          </a:p>
        </p:txBody>
      </p:sp>
      <p:sp>
        <p:nvSpPr>
          <p:cNvPr id="8" name="Text 6"/>
          <p:cNvSpPr/>
          <p:nvPr/>
        </p:nvSpPr>
        <p:spPr>
          <a:xfrm>
            <a:off x="762000" y="3214539"/>
            <a:ext cx="762000" cy="38100"/>
          </a:xfrm>
          <a:prstGeom prst="roundRect">
            <a:avLst>
              <a:gd name="adj" fmla="val 66667"/>
            </a:avLst>
          </a:prstGeom>
          <a:solidFill>
            <a:srgbClr val="00C6A2"/>
          </a:solidFill>
        </p:spPr>
        <p:txBody>
          <a:bodyPr wrap="square" rtlCol="0" anchor="ctr"/>
          <a:lstStyle/>
          <a:p>
            <a:pPr marL="0" indent="0">
              <a:buNone/>
            </a:pPr>
            <a:endParaRPr lang="en-US" dirty="0"/>
          </a:p>
        </p:txBody>
      </p:sp>
      <p:sp>
        <p:nvSpPr>
          <p:cNvPr id="9" name="Text 7"/>
          <p:cNvSpPr/>
          <p:nvPr/>
        </p:nvSpPr>
        <p:spPr>
          <a:xfrm>
            <a:off x="762000" y="3506539"/>
            <a:ext cx="633633" cy="152400"/>
          </a:xfrm>
          <a:prstGeom prst="rect">
            <a:avLst/>
          </a:prstGeom>
          <a:noFill/>
        </p:spPr>
        <p:txBody>
          <a:bodyPr wrap="square" lIns="0" tIns="0" rIns="0" bIns="0" rtlCol="0" anchor="t"/>
          <a:lstStyle/>
          <a:p>
            <a:pPr marL="0" indent="0" algn="l">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May 2025</a:t>
            </a:r>
            <a:endParaRPr lang="en-US" sz="1100" dirty="0"/>
          </a:p>
        </p:txBody>
      </p:sp>
      <p:sp>
        <p:nvSpPr>
          <p:cNvPr id="10" name="Text 8"/>
          <p:cNvSpPr/>
          <p:nvPr/>
        </p:nvSpPr>
        <p:spPr>
          <a:xfrm>
            <a:off x="762000" y="3658939"/>
            <a:ext cx="633633" cy="133350"/>
          </a:xfrm>
          <a:prstGeom prst="rect">
            <a:avLst/>
          </a:prstGeom>
          <a:noFill/>
        </p:spPr>
        <p:txBody>
          <a:bodyPr wrap="square" lIns="0" tIns="0" rIns="0" bIns="0" rtlCol="0" anchor="t"/>
          <a:lstStyle/>
          <a:p>
            <a:pPr marL="0" indent="0" algn="l">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Published</a:t>
            </a:r>
            <a:endParaRPr lang="en-US" sz="900" dirty="0"/>
          </a:p>
        </p:txBody>
      </p:sp>
      <p:sp>
        <p:nvSpPr>
          <p:cNvPr id="11" name="Text 9"/>
          <p:cNvSpPr/>
          <p:nvPr/>
        </p:nvSpPr>
        <p:spPr>
          <a:xfrm>
            <a:off x="1764209" y="3506539"/>
            <a:ext cx="1195462" cy="152400"/>
          </a:xfrm>
          <a:prstGeom prst="rect">
            <a:avLst/>
          </a:prstGeom>
          <a:noFill/>
        </p:spPr>
        <p:txBody>
          <a:bodyPr wrap="square" lIns="0" tIns="0" rIns="0" bIns="0" rtlCol="0" anchor="t"/>
          <a:lstStyle/>
          <a:p>
            <a:pPr marL="0" indent="0" algn="l">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HS Code: 4202.92</a:t>
            </a:r>
            <a:endParaRPr lang="en-US" sz="1100" dirty="0"/>
          </a:p>
        </p:txBody>
      </p:sp>
      <p:sp>
        <p:nvSpPr>
          <p:cNvPr id="12" name="Text 10"/>
          <p:cNvSpPr/>
          <p:nvPr/>
        </p:nvSpPr>
        <p:spPr>
          <a:xfrm>
            <a:off x="1764209" y="3658939"/>
            <a:ext cx="1195462" cy="133350"/>
          </a:xfrm>
          <a:prstGeom prst="rect">
            <a:avLst/>
          </a:prstGeom>
          <a:noFill/>
        </p:spPr>
        <p:txBody>
          <a:bodyPr wrap="square" lIns="0" tIns="0" rIns="0" bIns="0" rtlCol="0" anchor="t"/>
          <a:lstStyle/>
          <a:p>
            <a:pPr marL="0" indent="0" algn="l">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Product Category</a:t>
            </a:r>
            <a:endParaRPr lang="en-US" sz="900" dirty="0"/>
          </a:p>
        </p:txBody>
      </p:sp>
      <p:sp>
        <p:nvSpPr>
          <p:cNvPr id="13" name="Text 11"/>
          <p:cNvSpPr/>
          <p:nvPr/>
        </p:nvSpPr>
        <p:spPr>
          <a:xfrm>
            <a:off x="3317230" y="3506539"/>
            <a:ext cx="1211098" cy="152400"/>
          </a:xfrm>
          <a:prstGeom prst="rect">
            <a:avLst/>
          </a:prstGeom>
          <a:noFill/>
        </p:spPr>
        <p:txBody>
          <a:bodyPr wrap="square" lIns="0" tIns="0" rIns="0" bIns="0" rtlCol="0" anchor="t"/>
          <a:lstStyle/>
          <a:p>
            <a:pPr marL="0" indent="0" algn="l">
              <a:buNone/>
            </a:pPr>
            <a:r>
              <a:rPr lang="en-US" sz="1100" b="1" dirty="0">
                <a:solidFill>
                  <a:srgbClr val="FFFFFF"/>
                </a:solidFill>
                <a:latin typeface="Arial" panose="020B0604020202020204" pitchFamily="34" charset="0"/>
                <a:ea typeface="Arial" panose="020B0604020202020204" pitchFamily="34" charset="-122"/>
                <a:cs typeface="Arial" panose="020B0604020202020204" pitchFamily="34" charset="-120"/>
              </a:rPr>
              <a:t>Global Trade Data</a:t>
            </a:r>
            <a:endParaRPr lang="en-US" sz="1100" dirty="0"/>
          </a:p>
        </p:txBody>
      </p:sp>
      <p:sp>
        <p:nvSpPr>
          <p:cNvPr id="14" name="Text 12"/>
          <p:cNvSpPr/>
          <p:nvPr/>
        </p:nvSpPr>
        <p:spPr>
          <a:xfrm>
            <a:off x="3317230" y="3658939"/>
            <a:ext cx="1211098" cy="133350"/>
          </a:xfrm>
          <a:prstGeom prst="rect">
            <a:avLst/>
          </a:prstGeom>
          <a:noFill/>
        </p:spPr>
        <p:txBody>
          <a:bodyPr wrap="square" lIns="0" tIns="0" rIns="0" bIns="0" rtlCol="0" anchor="t"/>
          <a:lstStyle/>
          <a:p>
            <a:pPr marL="0" indent="0" algn="l">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Data Source</a:t>
            </a:r>
            <a:endParaRPr lang="en-US" sz="900" dirty="0"/>
          </a:p>
        </p:txBody>
      </p:sp>
      <p:sp>
        <p:nvSpPr>
          <p:cNvPr id="15" name="Text 13"/>
          <p:cNvSpPr/>
          <p:nvPr/>
        </p:nvSpPr>
        <p:spPr>
          <a:xfrm>
            <a:off x="6858000" y="0"/>
            <a:ext cx="2286000" cy="5143500"/>
          </a:xfrm>
          <a:prstGeom prst="rect">
            <a:avLst/>
          </a:prstGeom>
          <a:solidFill>
            <a:srgbClr val="142840"/>
          </a:solidFill>
        </p:spPr>
        <p:txBody>
          <a:bodyPr wrap="square" rtlCol="0" anchor="ctr"/>
          <a:lstStyle/>
          <a:p>
            <a:pPr marL="0" indent="0">
              <a:buNone/>
            </a:pPr>
            <a:endParaRPr lang="en-US" dirty="0"/>
          </a:p>
        </p:txBody>
      </p:sp>
      <p:sp>
        <p:nvSpPr>
          <p:cNvPr id="16" name="Text 14"/>
          <p:cNvSpPr/>
          <p:nvPr/>
        </p:nvSpPr>
        <p:spPr>
          <a:xfrm>
            <a:off x="7112050" y="29021"/>
            <a:ext cx="1777901" cy="1403152"/>
          </a:xfrm>
          <a:prstGeom prst="roundRect">
            <a:avLst>
              <a:gd name="adj" fmla="val 7241"/>
            </a:avLst>
          </a:prstGeom>
          <a:solidFill>
            <a:srgbClr val="1C3A56"/>
          </a:solidFill>
        </p:spPr>
        <p:txBody>
          <a:bodyPr wrap="square" rtlCol="0" anchor="ctr"/>
          <a:lstStyle/>
          <a:p>
            <a:pPr marL="0" indent="0">
              <a:buNone/>
            </a:pPr>
            <a:endParaRPr lang="en-US" dirty="0"/>
          </a:p>
        </p:txBody>
      </p:sp>
      <p:sp>
        <p:nvSpPr>
          <p:cNvPr id="17" name="Text 15"/>
          <p:cNvSpPr/>
          <p:nvPr/>
        </p:nvSpPr>
        <p:spPr>
          <a:xfrm>
            <a:off x="7301484" y="460772"/>
            <a:ext cx="1399032" cy="323850"/>
          </a:xfrm>
          <a:prstGeom prst="rect">
            <a:avLst/>
          </a:prstGeom>
          <a:noFill/>
        </p:spPr>
        <p:txBody>
          <a:bodyPr wrap="square" lIns="0" tIns="0" rIns="0" bIns="0" rtlCol="0" anchor="t"/>
          <a:lstStyle/>
          <a:p>
            <a:pPr marL="0" indent="0" algn="ctr">
              <a:spcBef>
                <a:spcPts val="2200"/>
              </a:spcBef>
              <a:spcAft>
                <a:spcPts val="2200"/>
              </a:spcAft>
              <a:buNone/>
            </a:pPr>
            <a:r>
              <a:rPr lang="en-US" sz="2200" b="1" dirty="0">
                <a:solidFill>
                  <a:srgbClr val="00C6A2"/>
                </a:solidFill>
                <a:latin typeface="Arial" panose="020B0604020202020204" pitchFamily="34" charset="0"/>
                <a:ea typeface="Arial" panose="020B0604020202020204" pitchFamily="34" charset="-122"/>
                <a:cs typeface="Arial" panose="020B0604020202020204" pitchFamily="34" charset="-120"/>
              </a:rPr>
              <a:t>$4.2B</a:t>
            </a:r>
            <a:endParaRPr lang="en-US" sz="2200" dirty="0"/>
          </a:p>
        </p:txBody>
      </p:sp>
      <p:sp>
        <p:nvSpPr>
          <p:cNvPr id="18" name="Text 16"/>
          <p:cNvSpPr/>
          <p:nvPr/>
        </p:nvSpPr>
        <p:spPr>
          <a:xfrm>
            <a:off x="7301484" y="1063972"/>
            <a:ext cx="1399032" cy="114300"/>
          </a:xfrm>
          <a:prstGeom prst="rect">
            <a:avLst/>
          </a:prstGeom>
          <a:noFill/>
        </p:spPr>
        <p:txBody>
          <a:bodyPr wrap="square" lIns="0" tIns="0" rIns="0" bIns="0" rtlCol="0" anchor="t"/>
          <a:lstStyle/>
          <a:p>
            <a:pPr marL="0" indent="0" algn="ctr">
              <a:spcBef>
                <a:spcPts val="800"/>
              </a:spcBef>
              <a:spcAft>
                <a:spcPts val="8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Global Market Size 2025</a:t>
            </a:r>
            <a:endParaRPr lang="en-US" sz="800" dirty="0"/>
          </a:p>
        </p:txBody>
      </p:sp>
      <p:sp>
        <p:nvSpPr>
          <p:cNvPr id="19" name="Text 17"/>
          <p:cNvSpPr/>
          <p:nvPr/>
        </p:nvSpPr>
        <p:spPr>
          <a:xfrm>
            <a:off x="7112050" y="1686074"/>
            <a:ext cx="1777901" cy="1403152"/>
          </a:xfrm>
          <a:prstGeom prst="roundRect">
            <a:avLst>
              <a:gd name="adj" fmla="val 7241"/>
            </a:avLst>
          </a:prstGeom>
          <a:solidFill>
            <a:srgbClr val="1C3A56"/>
          </a:solidFill>
        </p:spPr>
        <p:txBody>
          <a:bodyPr wrap="square" rtlCol="0" anchor="ctr"/>
          <a:lstStyle/>
          <a:p>
            <a:pPr marL="0" indent="0">
              <a:buNone/>
            </a:pPr>
            <a:endParaRPr lang="en-US" dirty="0"/>
          </a:p>
        </p:txBody>
      </p:sp>
      <p:sp>
        <p:nvSpPr>
          <p:cNvPr id="20" name="Text 18"/>
          <p:cNvSpPr/>
          <p:nvPr/>
        </p:nvSpPr>
        <p:spPr>
          <a:xfrm>
            <a:off x="7301484" y="2117824"/>
            <a:ext cx="1399032" cy="323850"/>
          </a:xfrm>
          <a:prstGeom prst="rect">
            <a:avLst/>
          </a:prstGeom>
          <a:noFill/>
        </p:spPr>
        <p:txBody>
          <a:bodyPr wrap="square" lIns="0" tIns="0" rIns="0" bIns="0" rtlCol="0" anchor="t"/>
          <a:lstStyle/>
          <a:p>
            <a:pPr marL="0" indent="0" algn="ctr">
              <a:spcBef>
                <a:spcPts val="2200"/>
              </a:spcBef>
              <a:spcAft>
                <a:spcPts val="2200"/>
              </a:spcAft>
              <a:buNone/>
            </a:pPr>
            <a:r>
              <a:rPr lang="en-US" sz="2200" b="1" dirty="0">
                <a:solidFill>
                  <a:srgbClr val="00C6A2"/>
                </a:solidFill>
                <a:latin typeface="Arial" panose="020B0604020202020204" pitchFamily="34" charset="0"/>
                <a:ea typeface="Arial" panose="020B0604020202020204" pitchFamily="34" charset="-122"/>
                <a:cs typeface="Arial" panose="020B0604020202020204" pitchFamily="34" charset="-120"/>
              </a:rPr>
              <a:t>4% CAGR</a:t>
            </a:r>
            <a:endParaRPr lang="en-US" sz="2200" dirty="0"/>
          </a:p>
        </p:txBody>
      </p:sp>
      <p:sp>
        <p:nvSpPr>
          <p:cNvPr id="21" name="Text 19"/>
          <p:cNvSpPr/>
          <p:nvPr/>
        </p:nvSpPr>
        <p:spPr>
          <a:xfrm>
            <a:off x="7301484" y="2721025"/>
            <a:ext cx="1399032" cy="114300"/>
          </a:xfrm>
          <a:prstGeom prst="rect">
            <a:avLst/>
          </a:prstGeom>
          <a:noFill/>
        </p:spPr>
        <p:txBody>
          <a:bodyPr wrap="square" lIns="0" tIns="0" rIns="0" bIns="0" rtlCol="0" anchor="t"/>
          <a:lstStyle/>
          <a:p>
            <a:pPr marL="0" indent="0" algn="ctr">
              <a:spcBef>
                <a:spcPts val="800"/>
              </a:spcBef>
              <a:spcAft>
                <a:spcPts val="8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Forecast Growth 2026–2035</a:t>
            </a:r>
            <a:endParaRPr lang="en-US" sz="800" dirty="0"/>
          </a:p>
        </p:txBody>
      </p:sp>
      <p:sp>
        <p:nvSpPr>
          <p:cNvPr id="22" name="Text 20"/>
          <p:cNvSpPr/>
          <p:nvPr/>
        </p:nvSpPr>
        <p:spPr>
          <a:xfrm>
            <a:off x="7112050" y="3343126"/>
            <a:ext cx="1777901" cy="1517452"/>
          </a:xfrm>
          <a:prstGeom prst="roundRect">
            <a:avLst>
              <a:gd name="adj" fmla="val 6695"/>
            </a:avLst>
          </a:prstGeom>
          <a:solidFill>
            <a:srgbClr val="1C3A56"/>
          </a:solidFill>
        </p:spPr>
        <p:txBody>
          <a:bodyPr wrap="square" rtlCol="0" anchor="ctr"/>
          <a:lstStyle/>
          <a:p>
            <a:pPr marL="0" indent="0">
              <a:buNone/>
            </a:pPr>
            <a:endParaRPr lang="en-US" dirty="0"/>
          </a:p>
        </p:txBody>
      </p:sp>
      <p:sp>
        <p:nvSpPr>
          <p:cNvPr id="23" name="Text 21"/>
          <p:cNvSpPr/>
          <p:nvPr/>
        </p:nvSpPr>
        <p:spPr>
          <a:xfrm>
            <a:off x="7301484" y="3774877"/>
            <a:ext cx="1399032" cy="323850"/>
          </a:xfrm>
          <a:prstGeom prst="rect">
            <a:avLst/>
          </a:prstGeom>
          <a:noFill/>
        </p:spPr>
        <p:txBody>
          <a:bodyPr wrap="square" lIns="0" tIns="0" rIns="0" bIns="0" rtlCol="0" anchor="t"/>
          <a:lstStyle/>
          <a:p>
            <a:pPr marL="0" indent="0" algn="ctr">
              <a:spcBef>
                <a:spcPts val="2200"/>
              </a:spcBef>
              <a:spcAft>
                <a:spcPts val="2200"/>
              </a:spcAft>
              <a:buNone/>
            </a:pPr>
            <a:r>
              <a:rPr lang="en-US" sz="2200" b="1" dirty="0">
                <a:solidFill>
                  <a:srgbClr val="00C6A2"/>
                </a:solidFill>
                <a:latin typeface="Arial" panose="020B0604020202020204" pitchFamily="34" charset="0"/>
                <a:ea typeface="Arial" panose="020B0604020202020204" pitchFamily="34" charset="-122"/>
                <a:cs typeface="Arial" panose="020B0604020202020204" pitchFamily="34" charset="-120"/>
              </a:rPr>
              <a:t>#1</a:t>
            </a:r>
            <a:endParaRPr lang="en-US" sz="2200" dirty="0"/>
          </a:p>
        </p:txBody>
      </p:sp>
      <p:sp>
        <p:nvSpPr>
          <p:cNvPr id="24" name="Text 22"/>
          <p:cNvSpPr/>
          <p:nvPr/>
        </p:nvSpPr>
        <p:spPr>
          <a:xfrm>
            <a:off x="7301484" y="4378077"/>
            <a:ext cx="1399032" cy="228600"/>
          </a:xfrm>
          <a:prstGeom prst="rect">
            <a:avLst/>
          </a:prstGeom>
          <a:noFill/>
        </p:spPr>
        <p:txBody>
          <a:bodyPr wrap="square" lIns="0" tIns="0" rIns="0" bIns="0" rtlCol="0" anchor="t"/>
          <a:lstStyle/>
          <a:p>
            <a:pPr marL="0" indent="0" algn="ctr">
              <a:spcBef>
                <a:spcPts val="800"/>
              </a:spcBef>
              <a:spcAft>
                <a:spcPts val="8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China: World's Largest Producer</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5602959"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05 · Strategic Recommendations &amp; Key Opportunities</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05</a:t>
            </a:r>
            <a:endParaRPr lang="en-US" sz="900" dirty="0"/>
          </a:p>
        </p:txBody>
      </p:sp>
      <p:sp>
        <p:nvSpPr>
          <p:cNvPr id="6" name="Text 4"/>
          <p:cNvSpPr/>
          <p:nvPr/>
        </p:nvSpPr>
        <p:spPr>
          <a:xfrm>
            <a:off x="330101" y="841177"/>
            <a:ext cx="8653474" cy="114300"/>
          </a:xfrm>
          <a:prstGeom prst="rect">
            <a:avLst/>
          </a:prstGeom>
          <a:noFill/>
        </p:spPr>
        <p:txBody>
          <a:bodyPr wrap="square" lIns="0" tIns="0" rIns="0" bIns="0" rtlCol="0" anchor="t"/>
          <a:lstStyle/>
          <a:p>
            <a:pPr marL="0" indent="0" algn="l">
              <a:buNone/>
            </a:pPr>
            <a:r>
              <a:rPr lang="en-US" sz="850" dirty="0">
                <a:solidFill>
                  <a:srgbClr val="334155"/>
                </a:solidFill>
                <a:latin typeface="Arial" panose="020B0604020202020204" pitchFamily="34" charset="0"/>
                <a:ea typeface="Arial" panose="020B0604020202020204" pitchFamily="34" charset="-122"/>
                <a:cs typeface="Arial" panose="020B0604020202020204" pitchFamily="34" charset="-120"/>
              </a:rPr>
              <a:t>Based on the export data and market trend analysis above, four strategic pillars are recommended for China-based TPU cooler bag exporters:</a:t>
            </a:r>
            <a:endParaRPr lang="en-US" sz="850" dirty="0"/>
          </a:p>
        </p:txBody>
      </p:sp>
      <p:sp>
        <p:nvSpPr>
          <p:cNvPr id="7" name="Text 5"/>
          <p:cNvSpPr/>
          <p:nvPr/>
        </p:nvSpPr>
        <p:spPr>
          <a:xfrm>
            <a:off x="330101" y="1082427"/>
            <a:ext cx="2743200" cy="320576"/>
          </a:xfrm>
          <a:prstGeom prst="roundRect">
            <a:avLst>
              <a:gd name="adj" fmla="val 23770"/>
            </a:avLst>
          </a:prstGeom>
          <a:solidFill>
            <a:srgbClr val="0D2137"/>
          </a:solidFill>
        </p:spPr>
        <p:txBody>
          <a:bodyPr wrap="square" rtlCol="0" anchor="ctr"/>
          <a:lstStyle/>
          <a:p>
            <a:pPr marL="0" indent="0">
              <a:buNone/>
            </a:pPr>
            <a:endParaRPr lang="en-US" dirty="0"/>
          </a:p>
        </p:txBody>
      </p:sp>
      <p:sp>
        <p:nvSpPr>
          <p:cNvPr id="8" name="Text 6"/>
          <p:cNvSpPr/>
          <p:nvPr/>
        </p:nvSpPr>
        <p:spPr>
          <a:xfrm>
            <a:off x="495151" y="1171277"/>
            <a:ext cx="2461361" cy="142875"/>
          </a:xfrm>
          <a:prstGeom prst="rect">
            <a:avLst/>
          </a:prstGeom>
          <a:noFill/>
        </p:spPr>
        <p:txBody>
          <a:bodyPr wrap="square" lIns="0" tIns="0" rIns="0" bIns="0" rtlCol="0" anchor="t"/>
          <a:lstStyle/>
          <a:p>
            <a:pPr marL="0" indent="0" algn="l">
              <a:buNone/>
            </a:pPr>
            <a:r>
              <a:rPr lang="en-US" sz="1000" b="1" dirty="0">
                <a:solidFill>
                  <a:srgbClr val="00C6A2"/>
                </a:solidFill>
                <a:latin typeface="Arial" panose="020B0604020202020204" pitchFamily="34" charset="0"/>
                <a:ea typeface="Arial" panose="020B0604020202020204" pitchFamily="34" charset="-122"/>
                <a:cs typeface="Arial" panose="020B0604020202020204" pitchFamily="34" charset="-120"/>
              </a:rPr>
              <a:t>Product Strategy</a:t>
            </a:r>
            <a:endParaRPr lang="en-US" sz="1000" dirty="0"/>
          </a:p>
        </p:txBody>
      </p:sp>
      <p:sp>
        <p:nvSpPr>
          <p:cNvPr id="9" name="Text 7"/>
          <p:cNvSpPr/>
          <p:nvPr/>
        </p:nvSpPr>
        <p:spPr>
          <a:xfrm>
            <a:off x="330101" y="1403003"/>
            <a:ext cx="2743200" cy="2426791"/>
          </a:xfrm>
          <a:prstGeom prst="rect">
            <a:avLst/>
          </a:prstGeom>
          <a:solidFill>
            <a:srgbClr val="FFFFFF"/>
          </a:solidFill>
        </p:spPr>
        <p:txBody>
          <a:bodyPr wrap="square" rtlCol="0" anchor="ctr"/>
          <a:lstStyle/>
          <a:p>
            <a:pPr marL="0" indent="0">
              <a:buNone/>
            </a:pPr>
            <a:endParaRPr lang="en-US" dirty="0"/>
          </a:p>
        </p:txBody>
      </p:sp>
      <p:sp>
        <p:nvSpPr>
          <p:cNvPr id="10" name="Text 8"/>
          <p:cNvSpPr/>
          <p:nvPr/>
        </p:nvSpPr>
        <p:spPr>
          <a:xfrm>
            <a:off x="495151" y="1529953"/>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11" name="Text 9"/>
          <p:cNvSpPr/>
          <p:nvPr/>
        </p:nvSpPr>
        <p:spPr>
          <a:xfrm>
            <a:off x="557510" y="1566416"/>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1</a:t>
            </a:r>
            <a:endParaRPr lang="en-US" sz="750" dirty="0"/>
          </a:p>
        </p:txBody>
      </p:sp>
      <p:sp>
        <p:nvSpPr>
          <p:cNvPr id="12" name="Text 10"/>
          <p:cNvSpPr/>
          <p:nvPr/>
        </p:nvSpPr>
        <p:spPr>
          <a:xfrm>
            <a:off x="749052" y="1517303"/>
            <a:ext cx="2202382"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Accelerate Premium Upgrade</a:t>
            </a:r>
            <a:endParaRPr lang="en-US" sz="900" dirty="0"/>
          </a:p>
        </p:txBody>
      </p:sp>
      <p:sp>
        <p:nvSpPr>
          <p:cNvPr id="13" name="Text 11"/>
          <p:cNvSpPr/>
          <p:nvPr/>
        </p:nvSpPr>
        <p:spPr>
          <a:xfrm>
            <a:off x="749052" y="1663303"/>
            <a:ext cx="2202382"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Develop recycled TPU (rTPU) / sustainable material lines to strengthen ESG positioning and capture European premium market premiums</a:t>
            </a:r>
            <a:endParaRPr lang="en-US" sz="750" dirty="0"/>
          </a:p>
        </p:txBody>
      </p:sp>
      <p:sp>
        <p:nvSpPr>
          <p:cNvPr id="14" name="Text 12"/>
          <p:cNvSpPr/>
          <p:nvPr/>
        </p:nvSpPr>
        <p:spPr>
          <a:xfrm>
            <a:off x="495151" y="2164854"/>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15" name="Text 13"/>
          <p:cNvSpPr/>
          <p:nvPr/>
        </p:nvSpPr>
        <p:spPr>
          <a:xfrm>
            <a:off x="557510" y="2201317"/>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2</a:t>
            </a:r>
            <a:endParaRPr lang="en-US" sz="750" dirty="0"/>
          </a:p>
        </p:txBody>
      </p:sp>
      <p:sp>
        <p:nvSpPr>
          <p:cNvPr id="16" name="Text 14"/>
          <p:cNvSpPr/>
          <p:nvPr/>
        </p:nvSpPr>
        <p:spPr>
          <a:xfrm>
            <a:off x="749052" y="2152204"/>
            <a:ext cx="2202382"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Vertical Niche Differentiation</a:t>
            </a:r>
            <a:endParaRPr lang="en-US" sz="900" dirty="0"/>
          </a:p>
        </p:txBody>
      </p:sp>
      <p:sp>
        <p:nvSpPr>
          <p:cNvPr id="17" name="Text 15"/>
          <p:cNvSpPr/>
          <p:nvPr/>
        </p:nvSpPr>
        <p:spPr>
          <a:xfrm>
            <a:off x="749052" y="2298204"/>
            <a:ext cx="2202382"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Focus on high-margin verticals: medical cold chain, mother &amp; baby, sea fishing — avoid commoditized price competition</a:t>
            </a:r>
            <a:endParaRPr lang="en-US" sz="750" dirty="0"/>
          </a:p>
        </p:txBody>
      </p:sp>
      <p:sp>
        <p:nvSpPr>
          <p:cNvPr id="18" name="Text 16"/>
          <p:cNvSpPr/>
          <p:nvPr/>
        </p:nvSpPr>
        <p:spPr>
          <a:xfrm>
            <a:off x="495151" y="2799755"/>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19" name="Text 17"/>
          <p:cNvSpPr/>
          <p:nvPr/>
        </p:nvSpPr>
        <p:spPr>
          <a:xfrm>
            <a:off x="557510" y="2836218"/>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3</a:t>
            </a:r>
            <a:endParaRPr lang="en-US" sz="750" dirty="0"/>
          </a:p>
        </p:txBody>
      </p:sp>
      <p:sp>
        <p:nvSpPr>
          <p:cNvPr id="20" name="Text 18"/>
          <p:cNvSpPr/>
          <p:nvPr/>
        </p:nvSpPr>
        <p:spPr>
          <a:xfrm>
            <a:off x="749052" y="2787104"/>
            <a:ext cx="2202382"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Certifications First</a:t>
            </a:r>
            <a:endParaRPr lang="en-US" sz="900" dirty="0"/>
          </a:p>
        </p:txBody>
      </p:sp>
      <p:sp>
        <p:nvSpPr>
          <p:cNvPr id="21" name="Text 19"/>
          <p:cNvSpPr/>
          <p:nvPr/>
        </p:nvSpPr>
        <p:spPr>
          <a:xfrm>
            <a:off x="749052" y="2933105"/>
            <a:ext cx="2202382"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Proactively obtain REACH, LFGB, BPI, SG certifications to reduce market entry barriers in the US, EU, and Japan</a:t>
            </a:r>
            <a:endParaRPr lang="en-US" sz="750" dirty="0"/>
          </a:p>
        </p:txBody>
      </p:sp>
      <p:sp>
        <p:nvSpPr>
          <p:cNvPr id="22" name="Text 20"/>
          <p:cNvSpPr/>
          <p:nvPr/>
        </p:nvSpPr>
        <p:spPr>
          <a:xfrm>
            <a:off x="3200251" y="1082427"/>
            <a:ext cx="2743349" cy="320576"/>
          </a:xfrm>
          <a:prstGeom prst="roundRect">
            <a:avLst>
              <a:gd name="adj" fmla="val 23770"/>
            </a:avLst>
          </a:prstGeom>
          <a:solidFill>
            <a:srgbClr val="0D2137"/>
          </a:solidFill>
        </p:spPr>
        <p:txBody>
          <a:bodyPr wrap="square" rtlCol="0" anchor="ctr"/>
          <a:lstStyle/>
          <a:p>
            <a:pPr marL="0" indent="0">
              <a:buNone/>
            </a:pPr>
            <a:endParaRPr lang="en-US" dirty="0"/>
          </a:p>
        </p:txBody>
      </p:sp>
      <p:sp>
        <p:nvSpPr>
          <p:cNvPr id="23" name="Text 21"/>
          <p:cNvSpPr/>
          <p:nvPr/>
        </p:nvSpPr>
        <p:spPr>
          <a:xfrm>
            <a:off x="3365302" y="1171277"/>
            <a:ext cx="2461513" cy="142875"/>
          </a:xfrm>
          <a:prstGeom prst="rect">
            <a:avLst/>
          </a:prstGeom>
          <a:noFill/>
        </p:spPr>
        <p:txBody>
          <a:bodyPr wrap="square" lIns="0" tIns="0" rIns="0" bIns="0" rtlCol="0" anchor="t"/>
          <a:lstStyle/>
          <a:p>
            <a:pPr marL="0" indent="0" algn="l">
              <a:buNone/>
            </a:pPr>
            <a:r>
              <a:rPr lang="en-US" sz="1000" b="1" dirty="0">
                <a:solidFill>
                  <a:srgbClr val="00C6A2"/>
                </a:solidFill>
                <a:latin typeface="Arial" panose="020B0604020202020204" pitchFamily="34" charset="0"/>
                <a:ea typeface="Arial" panose="020B0604020202020204" pitchFamily="34" charset="-122"/>
                <a:cs typeface="Arial" panose="020B0604020202020204" pitchFamily="34" charset="-120"/>
              </a:rPr>
              <a:t>Market Strategy</a:t>
            </a:r>
            <a:endParaRPr lang="en-US" sz="1000" dirty="0"/>
          </a:p>
        </p:txBody>
      </p:sp>
      <p:sp>
        <p:nvSpPr>
          <p:cNvPr id="24" name="Text 22"/>
          <p:cNvSpPr/>
          <p:nvPr/>
        </p:nvSpPr>
        <p:spPr>
          <a:xfrm>
            <a:off x="3200251" y="1403003"/>
            <a:ext cx="2743349" cy="2426791"/>
          </a:xfrm>
          <a:prstGeom prst="rect">
            <a:avLst/>
          </a:prstGeom>
          <a:solidFill>
            <a:srgbClr val="FFFFFF"/>
          </a:solidFill>
        </p:spPr>
        <p:txBody>
          <a:bodyPr wrap="square" rtlCol="0" anchor="ctr"/>
          <a:lstStyle/>
          <a:p>
            <a:pPr marL="0" indent="0">
              <a:buNone/>
            </a:pPr>
            <a:endParaRPr lang="en-US" dirty="0"/>
          </a:p>
        </p:txBody>
      </p:sp>
      <p:sp>
        <p:nvSpPr>
          <p:cNvPr id="25" name="Text 23"/>
          <p:cNvSpPr/>
          <p:nvPr/>
        </p:nvSpPr>
        <p:spPr>
          <a:xfrm>
            <a:off x="3365302" y="1529953"/>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26" name="Text 24"/>
          <p:cNvSpPr/>
          <p:nvPr/>
        </p:nvSpPr>
        <p:spPr>
          <a:xfrm>
            <a:off x="3427661" y="1566416"/>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1</a:t>
            </a:r>
            <a:endParaRPr lang="en-US" sz="750" dirty="0"/>
          </a:p>
        </p:txBody>
      </p:sp>
      <p:sp>
        <p:nvSpPr>
          <p:cNvPr id="27" name="Text 25"/>
          <p:cNvSpPr/>
          <p:nvPr/>
        </p:nvSpPr>
        <p:spPr>
          <a:xfrm>
            <a:off x="3619202" y="1517303"/>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Target Australia &amp; Middle East</a:t>
            </a:r>
            <a:endParaRPr lang="en-US" sz="900" dirty="0"/>
          </a:p>
        </p:txBody>
      </p:sp>
      <p:sp>
        <p:nvSpPr>
          <p:cNvPr id="28" name="Text 26"/>
          <p:cNvSpPr/>
          <p:nvPr/>
        </p:nvSpPr>
        <p:spPr>
          <a:xfrm>
            <a:off x="3619202" y="1663303"/>
            <a:ext cx="2202534"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The two fastest-growing markets (+12%/+25%); establish local distributors or cross-border e-commerce storefronts</a:t>
            </a:r>
            <a:endParaRPr lang="en-US" sz="750" dirty="0"/>
          </a:p>
        </p:txBody>
      </p:sp>
      <p:sp>
        <p:nvSpPr>
          <p:cNvPr id="29" name="Text 27"/>
          <p:cNvSpPr/>
          <p:nvPr/>
        </p:nvSpPr>
        <p:spPr>
          <a:xfrm>
            <a:off x="3365302" y="2164854"/>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30" name="Text 28"/>
          <p:cNvSpPr/>
          <p:nvPr/>
        </p:nvSpPr>
        <p:spPr>
          <a:xfrm>
            <a:off x="3427661" y="2201317"/>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2</a:t>
            </a:r>
            <a:endParaRPr lang="en-US" sz="750" dirty="0"/>
          </a:p>
        </p:txBody>
      </p:sp>
      <p:sp>
        <p:nvSpPr>
          <p:cNvPr id="31" name="Text 29"/>
          <p:cNvSpPr/>
          <p:nvPr/>
        </p:nvSpPr>
        <p:spPr>
          <a:xfrm>
            <a:off x="3619202" y="2152204"/>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US Tariff Hedging</a:t>
            </a:r>
            <a:endParaRPr lang="en-US" sz="900" dirty="0"/>
          </a:p>
        </p:txBody>
      </p:sp>
      <p:sp>
        <p:nvSpPr>
          <p:cNvPr id="32" name="Text 30"/>
          <p:cNvSpPr/>
          <p:nvPr/>
        </p:nvSpPr>
        <p:spPr>
          <a:xfrm>
            <a:off x="3619202" y="2298204"/>
            <a:ext cx="2202534"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Establish production backup arrangements with Vietnam factories to retain US key accounts if tariff conditions worsen</a:t>
            </a:r>
            <a:endParaRPr lang="en-US" sz="750" dirty="0"/>
          </a:p>
        </p:txBody>
      </p:sp>
      <p:sp>
        <p:nvSpPr>
          <p:cNvPr id="33" name="Text 31"/>
          <p:cNvSpPr/>
          <p:nvPr/>
        </p:nvSpPr>
        <p:spPr>
          <a:xfrm>
            <a:off x="3365302" y="2799755"/>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34" name="Text 32"/>
          <p:cNvSpPr/>
          <p:nvPr/>
        </p:nvSpPr>
        <p:spPr>
          <a:xfrm>
            <a:off x="3427661" y="2836218"/>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3</a:t>
            </a:r>
            <a:endParaRPr lang="en-US" sz="750" dirty="0"/>
          </a:p>
        </p:txBody>
      </p:sp>
      <p:sp>
        <p:nvSpPr>
          <p:cNvPr id="35" name="Text 33"/>
          <p:cNvSpPr/>
          <p:nvPr/>
        </p:nvSpPr>
        <p:spPr>
          <a:xfrm>
            <a:off x="3619202" y="2787104"/>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Strengthen B2B Digital Presence</a:t>
            </a:r>
            <a:endParaRPr lang="en-US" sz="900" dirty="0"/>
          </a:p>
        </p:txBody>
      </p:sp>
      <p:sp>
        <p:nvSpPr>
          <p:cNvPr id="36" name="Text 34"/>
          <p:cNvSpPr/>
          <p:nvPr/>
        </p:nvSpPr>
        <p:spPr>
          <a:xfrm>
            <a:off x="3619202" y="2933105"/>
            <a:ext cx="2202534"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Build flagship stores on Alibaba.com and GlobalSources; use digital channels to lower customer acquisition costs</a:t>
            </a:r>
            <a:endParaRPr lang="en-US" sz="750" dirty="0"/>
          </a:p>
        </p:txBody>
      </p:sp>
      <p:sp>
        <p:nvSpPr>
          <p:cNvPr id="37" name="Text 35"/>
          <p:cNvSpPr/>
          <p:nvPr/>
        </p:nvSpPr>
        <p:spPr>
          <a:xfrm>
            <a:off x="6070550" y="1082427"/>
            <a:ext cx="2743349" cy="320576"/>
          </a:xfrm>
          <a:prstGeom prst="roundRect">
            <a:avLst>
              <a:gd name="adj" fmla="val 23770"/>
            </a:avLst>
          </a:prstGeom>
          <a:solidFill>
            <a:srgbClr val="0D2137"/>
          </a:solidFill>
        </p:spPr>
        <p:txBody>
          <a:bodyPr wrap="square" rtlCol="0" anchor="ctr"/>
          <a:lstStyle/>
          <a:p>
            <a:pPr marL="0" indent="0">
              <a:buNone/>
            </a:pPr>
            <a:endParaRPr lang="en-US" dirty="0"/>
          </a:p>
        </p:txBody>
      </p:sp>
      <p:sp>
        <p:nvSpPr>
          <p:cNvPr id="38" name="Text 36"/>
          <p:cNvSpPr/>
          <p:nvPr/>
        </p:nvSpPr>
        <p:spPr>
          <a:xfrm>
            <a:off x="6235601" y="1171277"/>
            <a:ext cx="2461513" cy="142875"/>
          </a:xfrm>
          <a:prstGeom prst="rect">
            <a:avLst/>
          </a:prstGeom>
          <a:noFill/>
        </p:spPr>
        <p:txBody>
          <a:bodyPr wrap="square" lIns="0" tIns="0" rIns="0" bIns="0" rtlCol="0" anchor="t"/>
          <a:lstStyle/>
          <a:p>
            <a:pPr marL="0" indent="0" algn="l">
              <a:buNone/>
            </a:pPr>
            <a:r>
              <a:rPr lang="en-US" sz="1000" b="1" dirty="0">
                <a:solidFill>
                  <a:srgbClr val="00C6A2"/>
                </a:solidFill>
                <a:latin typeface="Arial" panose="020B0604020202020204" pitchFamily="34" charset="0"/>
                <a:ea typeface="Arial" panose="020B0604020202020204" pitchFamily="34" charset="-122"/>
                <a:cs typeface="Arial" panose="020B0604020202020204" pitchFamily="34" charset="-120"/>
              </a:rPr>
              <a:t>Supply Chain Strategy</a:t>
            </a:r>
            <a:endParaRPr lang="en-US" sz="1000" dirty="0"/>
          </a:p>
        </p:txBody>
      </p:sp>
      <p:sp>
        <p:nvSpPr>
          <p:cNvPr id="39" name="Text 37"/>
          <p:cNvSpPr/>
          <p:nvPr/>
        </p:nvSpPr>
        <p:spPr>
          <a:xfrm>
            <a:off x="6070550" y="1403003"/>
            <a:ext cx="2743349" cy="2426791"/>
          </a:xfrm>
          <a:prstGeom prst="rect">
            <a:avLst/>
          </a:prstGeom>
          <a:solidFill>
            <a:srgbClr val="FFFFFF"/>
          </a:solidFill>
        </p:spPr>
        <p:txBody>
          <a:bodyPr wrap="square" rtlCol="0" anchor="ctr"/>
          <a:lstStyle/>
          <a:p>
            <a:pPr marL="0" indent="0">
              <a:buNone/>
            </a:pPr>
            <a:endParaRPr lang="en-US" dirty="0"/>
          </a:p>
        </p:txBody>
      </p:sp>
      <p:sp>
        <p:nvSpPr>
          <p:cNvPr id="40" name="Text 38"/>
          <p:cNvSpPr/>
          <p:nvPr/>
        </p:nvSpPr>
        <p:spPr>
          <a:xfrm>
            <a:off x="6235601" y="1529953"/>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41" name="Text 39"/>
          <p:cNvSpPr/>
          <p:nvPr/>
        </p:nvSpPr>
        <p:spPr>
          <a:xfrm>
            <a:off x="6297960" y="1566416"/>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1</a:t>
            </a:r>
            <a:endParaRPr lang="en-US" sz="750" dirty="0"/>
          </a:p>
        </p:txBody>
      </p:sp>
      <p:sp>
        <p:nvSpPr>
          <p:cNvPr id="42" name="Text 40"/>
          <p:cNvSpPr/>
          <p:nvPr/>
        </p:nvSpPr>
        <p:spPr>
          <a:xfrm>
            <a:off x="6489502" y="1517303"/>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Lock In TPU Raw Material Pricing</a:t>
            </a:r>
            <a:endParaRPr lang="en-US" sz="900" dirty="0"/>
          </a:p>
        </p:txBody>
      </p:sp>
      <p:sp>
        <p:nvSpPr>
          <p:cNvPr id="43" name="Text 41"/>
          <p:cNvSpPr/>
          <p:nvPr/>
        </p:nvSpPr>
        <p:spPr>
          <a:xfrm>
            <a:off x="6489502" y="1663303"/>
            <a:ext cx="2202534" cy="26670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Establish long-term supply agreements with BASF / Covestro to stabilize raw material cost volatility</a:t>
            </a:r>
            <a:endParaRPr lang="en-US" sz="750" dirty="0"/>
          </a:p>
        </p:txBody>
      </p:sp>
      <p:sp>
        <p:nvSpPr>
          <p:cNvPr id="44" name="Text 42"/>
          <p:cNvSpPr/>
          <p:nvPr/>
        </p:nvSpPr>
        <p:spPr>
          <a:xfrm>
            <a:off x="6235601" y="2031504"/>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45" name="Text 43"/>
          <p:cNvSpPr/>
          <p:nvPr/>
        </p:nvSpPr>
        <p:spPr>
          <a:xfrm>
            <a:off x="6297960" y="2067967"/>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2</a:t>
            </a:r>
            <a:endParaRPr lang="en-US" sz="750" dirty="0"/>
          </a:p>
        </p:txBody>
      </p:sp>
      <p:sp>
        <p:nvSpPr>
          <p:cNvPr id="46" name="Text 44"/>
          <p:cNvSpPr/>
          <p:nvPr/>
        </p:nvSpPr>
        <p:spPr>
          <a:xfrm>
            <a:off x="6489502" y="2018854"/>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Flexible Small-Batch Production</a:t>
            </a:r>
            <a:endParaRPr lang="en-US" sz="900" dirty="0"/>
          </a:p>
        </p:txBody>
      </p:sp>
      <p:sp>
        <p:nvSpPr>
          <p:cNvPr id="47" name="Text 45"/>
          <p:cNvSpPr/>
          <p:nvPr/>
        </p:nvSpPr>
        <p:spPr>
          <a:xfrm>
            <a:off x="6489502" y="2164854"/>
            <a:ext cx="2202534"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Build agile production lines capable of rapid style switching to serve e-commerce buyers (MOQ down to 500 units)</a:t>
            </a:r>
            <a:endParaRPr lang="en-US" sz="750" dirty="0"/>
          </a:p>
        </p:txBody>
      </p:sp>
      <p:sp>
        <p:nvSpPr>
          <p:cNvPr id="48" name="Text 46"/>
          <p:cNvSpPr/>
          <p:nvPr/>
        </p:nvSpPr>
        <p:spPr>
          <a:xfrm>
            <a:off x="6235601" y="2666405"/>
            <a:ext cx="177701" cy="177701"/>
          </a:xfrm>
          <a:prstGeom prst="roundRect">
            <a:avLst>
              <a:gd name="adj" fmla="val 21441"/>
            </a:avLst>
          </a:prstGeom>
          <a:solidFill>
            <a:srgbClr val="00C6A2"/>
          </a:solidFill>
        </p:spPr>
        <p:txBody>
          <a:bodyPr wrap="square" rtlCol="0" anchor="ctr"/>
          <a:lstStyle/>
          <a:p>
            <a:pPr marL="0" indent="0">
              <a:buNone/>
            </a:pPr>
            <a:endParaRPr lang="en-US" dirty="0"/>
          </a:p>
        </p:txBody>
      </p:sp>
      <p:sp>
        <p:nvSpPr>
          <p:cNvPr id="49" name="Text 47"/>
          <p:cNvSpPr/>
          <p:nvPr/>
        </p:nvSpPr>
        <p:spPr>
          <a:xfrm>
            <a:off x="6297960" y="2702868"/>
            <a:ext cx="54042" cy="104775"/>
          </a:xfrm>
          <a:prstGeom prst="rect">
            <a:avLst/>
          </a:prstGeom>
          <a:noFill/>
        </p:spPr>
        <p:txBody>
          <a:bodyPr wrap="square" lIns="0" tIns="0" rIns="0" bIns="0" rtlCol="0" anchor="t"/>
          <a:lstStyle/>
          <a:p>
            <a:pPr marL="0" indent="0" algn="l">
              <a:buNone/>
            </a:pPr>
            <a:r>
              <a:rPr lang="en-US" sz="750" b="1" dirty="0">
                <a:solidFill>
                  <a:srgbClr val="0D2137"/>
                </a:solidFill>
                <a:latin typeface="Arial" panose="020B0604020202020204" pitchFamily="34" charset="0"/>
                <a:ea typeface="Arial" panose="020B0604020202020204" pitchFamily="34" charset="-122"/>
                <a:cs typeface="Arial" panose="020B0604020202020204" pitchFamily="34" charset="-120"/>
              </a:rPr>
              <a:t>3</a:t>
            </a:r>
            <a:endParaRPr lang="en-US" sz="750" dirty="0"/>
          </a:p>
        </p:txBody>
      </p:sp>
      <p:sp>
        <p:nvSpPr>
          <p:cNvPr id="50" name="Text 48"/>
          <p:cNvSpPr/>
          <p:nvPr/>
        </p:nvSpPr>
        <p:spPr>
          <a:xfrm>
            <a:off x="6489502" y="2653754"/>
            <a:ext cx="220253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Overseas Warehouse Deployment</a:t>
            </a:r>
            <a:endParaRPr lang="en-US" sz="900" dirty="0"/>
          </a:p>
        </p:txBody>
      </p:sp>
      <p:sp>
        <p:nvSpPr>
          <p:cNvPr id="51" name="Text 49"/>
          <p:cNvSpPr/>
          <p:nvPr/>
        </p:nvSpPr>
        <p:spPr>
          <a:xfrm>
            <a:off x="6489502" y="2799755"/>
            <a:ext cx="2202534" cy="4000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Set up warehouses in the US and Germany to reduce Amazon FBA storage fees and boost cross-border e-commerce competitiveness</a:t>
            </a:r>
            <a:endParaRPr lang="en-US" sz="750" dirty="0"/>
          </a:p>
        </p:txBody>
      </p:sp>
      <p:sp>
        <p:nvSpPr>
          <p:cNvPr id="52" name="Text 50"/>
          <p:cNvSpPr/>
          <p:nvPr/>
        </p:nvSpPr>
        <p:spPr>
          <a:xfrm>
            <a:off x="330101" y="3956745"/>
            <a:ext cx="8483798" cy="729555"/>
          </a:xfrm>
          <a:prstGeom prst="roundRect">
            <a:avLst>
              <a:gd name="adj" fmla="val 10445"/>
            </a:avLst>
          </a:prstGeom>
          <a:solidFill>
            <a:srgbClr val="0D2137"/>
          </a:solidFill>
        </p:spPr>
        <p:txBody>
          <a:bodyPr wrap="square" rtlCol="0" anchor="ctr"/>
          <a:lstStyle/>
          <a:p>
            <a:pPr marL="0" indent="0">
              <a:buNone/>
            </a:pPr>
            <a:endParaRPr lang="en-US" dirty="0"/>
          </a:p>
        </p:txBody>
      </p:sp>
      <p:sp>
        <p:nvSpPr>
          <p:cNvPr id="53" name="Text 51"/>
          <p:cNvSpPr/>
          <p:nvPr/>
        </p:nvSpPr>
        <p:spPr>
          <a:xfrm>
            <a:off x="558701" y="4083695"/>
            <a:ext cx="8187130" cy="142875"/>
          </a:xfrm>
          <a:prstGeom prst="rect">
            <a:avLst/>
          </a:prstGeom>
          <a:noFill/>
        </p:spPr>
        <p:txBody>
          <a:bodyPr wrap="square" lIns="0" tIns="0" rIns="0" bIns="0" rtlCol="0" anchor="t"/>
          <a:lstStyle/>
          <a:p>
            <a:pPr marL="0" indent="0" algn="l">
              <a:spcAft>
                <a:spcPts val="300"/>
              </a:spcAft>
              <a:buNone/>
            </a:pPr>
            <a:r>
              <a:rPr lang="en-US" sz="1000" b="1" dirty="0">
                <a:solidFill>
                  <a:srgbClr val="00C6A2"/>
                </a:solidFill>
                <a:latin typeface="Arial" panose="020B0604020202020204" pitchFamily="34" charset="0"/>
                <a:ea typeface="Arial" panose="020B0604020202020204" pitchFamily="34" charset="-122"/>
                <a:cs typeface="Arial" panose="020B0604020202020204" pitchFamily="34" charset="-120"/>
              </a:rPr>
              <a:t>Key Conclusion</a:t>
            </a:r>
            <a:endParaRPr lang="en-US" sz="1000" dirty="0"/>
          </a:p>
        </p:txBody>
      </p:sp>
      <p:sp>
        <p:nvSpPr>
          <p:cNvPr id="54" name="Text 52"/>
          <p:cNvSpPr/>
          <p:nvPr/>
        </p:nvSpPr>
        <p:spPr>
          <a:xfrm>
            <a:off x="558701" y="4264670"/>
            <a:ext cx="8187130" cy="294680"/>
          </a:xfrm>
          <a:prstGeom prst="rect">
            <a:avLst/>
          </a:prstGeom>
          <a:noFill/>
        </p:spPr>
        <p:txBody>
          <a:bodyPr wrap="square" lIns="0" tIns="0" rIns="0" bIns="0" rtlCol="0" anchor="t"/>
          <a:lstStyle/>
          <a:p>
            <a:pPr marL="0" indent="0" algn="l">
              <a:lnSpc>
                <a:spcPts val="1160"/>
              </a:lnSpc>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China's TPU cooler bag exports will sustain 8–9% annual growth through 2025–2027, with projected value exceeding $568M by 2027. Tariff risks and Vietnam substitution are short-term disruptions; premiumization, regulatory compliance, and emerging market expansion are the long-term competitive imperatives.</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Text 0"/>
          <p:cNvSpPr/>
          <p:nvPr/>
        </p:nvSpPr>
        <p:spPr>
          <a:xfrm>
            <a:off x="0" y="0"/>
            <a:ext cx="2793950" cy="5143500"/>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355550" y="1833563"/>
            <a:ext cx="507950" cy="38100"/>
          </a:xfrm>
          <a:prstGeom prst="roundRect">
            <a:avLst>
              <a:gd name="adj" fmla="val 66667"/>
            </a:avLst>
          </a:prstGeom>
          <a:solidFill>
            <a:srgbClr val="00C6A2"/>
          </a:solidFill>
        </p:spPr>
        <p:txBody>
          <a:bodyPr wrap="square" rtlCol="0" anchor="ctr"/>
          <a:lstStyle/>
          <a:p>
            <a:pPr marL="0" indent="0">
              <a:buNone/>
            </a:pPr>
            <a:endParaRPr lang="en-US" dirty="0"/>
          </a:p>
        </p:txBody>
      </p:sp>
      <p:sp>
        <p:nvSpPr>
          <p:cNvPr id="4" name="Text 2"/>
          <p:cNvSpPr/>
          <p:nvPr/>
        </p:nvSpPr>
        <p:spPr>
          <a:xfrm>
            <a:off x="355550" y="2074813"/>
            <a:ext cx="2124507" cy="295275"/>
          </a:xfrm>
          <a:prstGeom prst="rect">
            <a:avLst/>
          </a:prstGeom>
          <a:noFill/>
        </p:spPr>
        <p:txBody>
          <a:bodyPr wrap="square" lIns="0" tIns="0" rIns="0" bIns="0" rtlCol="0" anchor="t"/>
          <a:lstStyle/>
          <a:p>
            <a:pPr marL="0" indent="0" algn="l">
              <a:spcAft>
                <a:spcPts val="800"/>
              </a:spcAft>
              <a:buNone/>
            </a:pPr>
            <a:r>
              <a:rPr lang="en-US" sz="2000" b="1" dirty="0">
                <a:solidFill>
                  <a:srgbClr val="FFFFFF"/>
                </a:solidFill>
                <a:latin typeface="Arial" panose="020B0604020202020204" pitchFamily="34" charset="0"/>
                <a:ea typeface="Arial" panose="020B0604020202020204" pitchFamily="34" charset="-122"/>
                <a:cs typeface="Arial" panose="020B0604020202020204" pitchFamily="34" charset="-120"/>
              </a:rPr>
              <a:t>Contents</a:t>
            </a:r>
            <a:endParaRPr lang="en-US" sz="2000" dirty="0"/>
          </a:p>
        </p:txBody>
      </p:sp>
      <p:sp>
        <p:nvSpPr>
          <p:cNvPr id="5" name="Text 3"/>
          <p:cNvSpPr/>
          <p:nvPr/>
        </p:nvSpPr>
        <p:spPr>
          <a:xfrm>
            <a:off x="355550" y="2471589"/>
            <a:ext cx="2124507" cy="685800"/>
          </a:xfrm>
          <a:prstGeom prst="rect">
            <a:avLst/>
          </a:prstGeom>
          <a:noFill/>
        </p:spPr>
        <p:txBody>
          <a:bodyPr wrap="square" lIns="0" tIns="0" rIns="0" bIns="0" rtlCol="0" anchor="t"/>
          <a:lstStyle/>
          <a:p>
            <a:pPr marL="0" indent="0" algn="l">
              <a:lnSpc>
                <a:spcPts val="1350"/>
              </a:lnSpc>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This report covers China's TPU cooler bag export trade data, global buyer market analysis, and a 3-year forward forecast</a:t>
            </a:r>
            <a:endParaRPr lang="en-US" sz="900" dirty="0"/>
          </a:p>
        </p:txBody>
      </p:sp>
      <p:sp>
        <p:nvSpPr>
          <p:cNvPr id="6" name="Text 4"/>
          <p:cNvSpPr/>
          <p:nvPr/>
        </p:nvSpPr>
        <p:spPr>
          <a:xfrm>
            <a:off x="3251150" y="110728"/>
            <a:ext cx="5544363" cy="142875"/>
          </a:xfrm>
          <a:prstGeom prst="rect">
            <a:avLst/>
          </a:prstGeom>
          <a:noFill/>
        </p:spPr>
        <p:txBody>
          <a:bodyPr wrap="square" lIns="0" tIns="0" rIns="0" bIns="0" rtlCol="0" anchor="t"/>
          <a:lstStyle/>
          <a:p>
            <a:pPr marL="0" indent="0" algn="l">
              <a:spcAft>
                <a:spcPts val="10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TABLE OF CONTENTS</a:t>
            </a:r>
            <a:endParaRPr lang="en-US" sz="1000" dirty="0"/>
          </a:p>
        </p:txBody>
      </p:sp>
      <p:sp>
        <p:nvSpPr>
          <p:cNvPr id="7" name="Text 5"/>
          <p:cNvSpPr/>
          <p:nvPr/>
        </p:nvSpPr>
        <p:spPr>
          <a:xfrm>
            <a:off x="3251150" y="380554"/>
            <a:ext cx="5435650" cy="767953"/>
          </a:xfrm>
          <a:prstGeom prst="roundRect">
            <a:avLst>
              <a:gd name="adj" fmla="val 9922"/>
            </a:avLst>
          </a:prstGeom>
          <a:solidFill>
            <a:srgbClr val="FFFFFF"/>
          </a:solidFill>
        </p:spPr>
        <p:txBody>
          <a:bodyPr wrap="square" rtlCol="0" anchor="ctr"/>
          <a:lstStyle/>
          <a:p>
            <a:pPr marL="0" indent="0">
              <a:buNone/>
            </a:pPr>
            <a:endParaRPr lang="en-US" dirty="0"/>
          </a:p>
        </p:txBody>
      </p:sp>
      <p:sp>
        <p:nvSpPr>
          <p:cNvPr id="8" name="Shape 6"/>
          <p:cNvSpPr/>
          <p:nvPr/>
        </p:nvSpPr>
        <p:spPr>
          <a:xfrm>
            <a:off x="3274963" y="380554"/>
            <a:ext cx="0" cy="767953"/>
          </a:xfrm>
          <a:prstGeom prst="line">
            <a:avLst/>
          </a:prstGeom>
          <a:noFill/>
          <a:ln w="47625">
            <a:solidFill>
              <a:srgbClr val="00C6A2"/>
            </a:solidFill>
            <a:prstDash val="solid"/>
          </a:ln>
        </p:spPr>
      </p:sp>
      <p:sp>
        <p:nvSpPr>
          <p:cNvPr id="9" name="Text 7"/>
          <p:cNvSpPr/>
          <p:nvPr/>
        </p:nvSpPr>
        <p:spPr>
          <a:xfrm>
            <a:off x="3476476" y="659755"/>
            <a:ext cx="362661" cy="209550"/>
          </a:xfrm>
          <a:prstGeom prst="rect">
            <a:avLst/>
          </a:prstGeom>
          <a:noFill/>
        </p:spPr>
        <p:txBody>
          <a:bodyPr wrap="square" lIns="0" tIns="0" rIns="0" bIns="0" rtlCol="0" anchor="t"/>
          <a:lstStyle/>
          <a:p>
            <a:pPr marL="0" indent="0" algn="l">
              <a:spcBef>
                <a:spcPts val="1400"/>
              </a:spcBef>
              <a:spcAft>
                <a:spcPts val="1400"/>
              </a:spcAft>
              <a:buNone/>
            </a:pPr>
            <a:r>
              <a:rPr lang="en-US" sz="1400" b="1" dirty="0">
                <a:solidFill>
                  <a:srgbClr val="00C6A2"/>
                </a:solidFill>
                <a:latin typeface="Arial" panose="020B0604020202020204" pitchFamily="34" charset="0"/>
                <a:ea typeface="Arial" panose="020B0604020202020204" pitchFamily="34" charset="-122"/>
                <a:cs typeface="Arial" panose="020B0604020202020204" pitchFamily="34" charset="-120"/>
              </a:rPr>
              <a:t>01</a:t>
            </a:r>
            <a:endParaRPr lang="en-US" sz="1400" dirty="0"/>
          </a:p>
        </p:txBody>
      </p:sp>
      <p:sp>
        <p:nvSpPr>
          <p:cNvPr id="10" name="Text 8"/>
          <p:cNvSpPr/>
          <p:nvPr/>
        </p:nvSpPr>
        <p:spPr>
          <a:xfrm>
            <a:off x="3832027" y="623292"/>
            <a:ext cx="2626980" cy="142875"/>
          </a:xfrm>
          <a:prstGeom prst="rect">
            <a:avLst/>
          </a:prstGeom>
          <a:noFill/>
        </p:spPr>
        <p:txBody>
          <a:bodyPr wrap="square" lIns="0" tIns="0" rIns="0" bIns="0" rtlCol="0" anchor="t"/>
          <a:lstStyle/>
          <a:p>
            <a:pPr marL="0" indent="0" algn="l">
              <a:spcAft>
                <a:spcPts val="2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TPU Material Overview &amp; Product Features</a:t>
            </a:r>
            <a:endParaRPr lang="en-US" sz="1000" dirty="0"/>
          </a:p>
        </p:txBody>
      </p:sp>
      <p:sp>
        <p:nvSpPr>
          <p:cNvPr id="11" name="Text 9"/>
          <p:cNvSpPr/>
          <p:nvPr/>
        </p:nvSpPr>
        <p:spPr>
          <a:xfrm>
            <a:off x="3832027" y="791468"/>
            <a:ext cx="2626980" cy="1143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TPU vs PVC · Key Advantages · Product Classification</a:t>
            </a:r>
            <a:endParaRPr lang="en-US" sz="800" dirty="0"/>
          </a:p>
        </p:txBody>
      </p:sp>
      <p:sp>
        <p:nvSpPr>
          <p:cNvPr id="12" name="Text 10"/>
          <p:cNvSpPr/>
          <p:nvPr/>
        </p:nvSpPr>
        <p:spPr>
          <a:xfrm>
            <a:off x="3251150" y="1237357"/>
            <a:ext cx="5435650" cy="767953"/>
          </a:xfrm>
          <a:prstGeom prst="roundRect">
            <a:avLst>
              <a:gd name="adj" fmla="val 9922"/>
            </a:avLst>
          </a:prstGeom>
          <a:solidFill>
            <a:srgbClr val="FFFFFF"/>
          </a:solidFill>
        </p:spPr>
        <p:txBody>
          <a:bodyPr wrap="square" rtlCol="0" anchor="ctr"/>
          <a:lstStyle/>
          <a:p>
            <a:pPr marL="0" indent="0">
              <a:buNone/>
            </a:pPr>
            <a:endParaRPr lang="en-US" dirty="0"/>
          </a:p>
        </p:txBody>
      </p:sp>
      <p:sp>
        <p:nvSpPr>
          <p:cNvPr id="13" name="Shape 11"/>
          <p:cNvSpPr/>
          <p:nvPr/>
        </p:nvSpPr>
        <p:spPr>
          <a:xfrm>
            <a:off x="3274963" y="1237357"/>
            <a:ext cx="0" cy="767953"/>
          </a:xfrm>
          <a:prstGeom prst="line">
            <a:avLst/>
          </a:prstGeom>
          <a:noFill/>
          <a:ln w="47625">
            <a:solidFill>
              <a:srgbClr val="00C6A2"/>
            </a:solidFill>
            <a:prstDash val="solid"/>
          </a:ln>
        </p:spPr>
      </p:sp>
      <p:sp>
        <p:nvSpPr>
          <p:cNvPr id="14" name="Text 12"/>
          <p:cNvSpPr/>
          <p:nvPr/>
        </p:nvSpPr>
        <p:spPr>
          <a:xfrm>
            <a:off x="3476476" y="1516559"/>
            <a:ext cx="362661" cy="209550"/>
          </a:xfrm>
          <a:prstGeom prst="rect">
            <a:avLst/>
          </a:prstGeom>
          <a:noFill/>
        </p:spPr>
        <p:txBody>
          <a:bodyPr wrap="square" lIns="0" tIns="0" rIns="0" bIns="0" rtlCol="0" anchor="t"/>
          <a:lstStyle/>
          <a:p>
            <a:pPr marL="0" indent="0" algn="l">
              <a:spcBef>
                <a:spcPts val="1400"/>
              </a:spcBef>
              <a:spcAft>
                <a:spcPts val="1400"/>
              </a:spcAft>
              <a:buNone/>
            </a:pPr>
            <a:r>
              <a:rPr lang="en-US" sz="1400" b="1" dirty="0">
                <a:solidFill>
                  <a:srgbClr val="00C6A2"/>
                </a:solidFill>
                <a:latin typeface="Arial" panose="020B0604020202020204" pitchFamily="34" charset="0"/>
                <a:ea typeface="Arial" panose="020B0604020202020204" pitchFamily="34" charset="-122"/>
                <a:cs typeface="Arial" panose="020B0604020202020204" pitchFamily="34" charset="-120"/>
              </a:rPr>
              <a:t>02</a:t>
            </a:r>
            <a:endParaRPr lang="en-US" sz="1400" dirty="0"/>
          </a:p>
        </p:txBody>
      </p:sp>
      <p:sp>
        <p:nvSpPr>
          <p:cNvPr id="15" name="Text 13"/>
          <p:cNvSpPr/>
          <p:nvPr/>
        </p:nvSpPr>
        <p:spPr>
          <a:xfrm>
            <a:off x="3832027" y="1480096"/>
            <a:ext cx="3471166" cy="142875"/>
          </a:xfrm>
          <a:prstGeom prst="rect">
            <a:avLst/>
          </a:prstGeom>
          <a:noFill/>
        </p:spPr>
        <p:txBody>
          <a:bodyPr wrap="square" lIns="0" tIns="0" rIns="0" bIns="0" rtlCol="0" anchor="t"/>
          <a:lstStyle/>
          <a:p>
            <a:pPr marL="0" indent="0" algn="l">
              <a:spcAft>
                <a:spcPts val="2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China Export Trade Data (2022–2024)</a:t>
            </a:r>
            <a:endParaRPr lang="en-US" sz="1000" dirty="0"/>
          </a:p>
        </p:txBody>
      </p:sp>
      <p:sp>
        <p:nvSpPr>
          <p:cNvPr id="16" name="Text 14"/>
          <p:cNvSpPr/>
          <p:nvPr/>
        </p:nvSpPr>
        <p:spPr>
          <a:xfrm>
            <a:off x="3832027" y="1648271"/>
            <a:ext cx="3471166" cy="1143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Export Volume · HS Code Analysis · Price Trends · Key Production Regions</a:t>
            </a:r>
            <a:endParaRPr lang="en-US" sz="800" dirty="0"/>
          </a:p>
        </p:txBody>
      </p:sp>
      <p:sp>
        <p:nvSpPr>
          <p:cNvPr id="17" name="Text 15"/>
          <p:cNvSpPr/>
          <p:nvPr/>
        </p:nvSpPr>
        <p:spPr>
          <a:xfrm>
            <a:off x="3251150" y="2094161"/>
            <a:ext cx="5435650" cy="767953"/>
          </a:xfrm>
          <a:prstGeom prst="roundRect">
            <a:avLst>
              <a:gd name="adj" fmla="val 9922"/>
            </a:avLst>
          </a:prstGeom>
          <a:solidFill>
            <a:srgbClr val="FFFFFF"/>
          </a:solidFill>
        </p:spPr>
        <p:txBody>
          <a:bodyPr wrap="square" rtlCol="0" anchor="ctr"/>
          <a:lstStyle/>
          <a:p>
            <a:pPr marL="0" indent="0">
              <a:buNone/>
            </a:pPr>
            <a:endParaRPr lang="en-US" dirty="0"/>
          </a:p>
        </p:txBody>
      </p:sp>
      <p:sp>
        <p:nvSpPr>
          <p:cNvPr id="18" name="Shape 16"/>
          <p:cNvSpPr/>
          <p:nvPr/>
        </p:nvSpPr>
        <p:spPr>
          <a:xfrm>
            <a:off x="3274963" y="2094161"/>
            <a:ext cx="0" cy="767953"/>
          </a:xfrm>
          <a:prstGeom prst="line">
            <a:avLst/>
          </a:prstGeom>
          <a:noFill/>
          <a:ln w="47625">
            <a:solidFill>
              <a:srgbClr val="00C6A2"/>
            </a:solidFill>
            <a:prstDash val="solid"/>
          </a:ln>
        </p:spPr>
      </p:sp>
      <p:sp>
        <p:nvSpPr>
          <p:cNvPr id="19" name="Text 17"/>
          <p:cNvSpPr/>
          <p:nvPr/>
        </p:nvSpPr>
        <p:spPr>
          <a:xfrm>
            <a:off x="3476476" y="2373362"/>
            <a:ext cx="362661" cy="209550"/>
          </a:xfrm>
          <a:prstGeom prst="rect">
            <a:avLst/>
          </a:prstGeom>
          <a:noFill/>
        </p:spPr>
        <p:txBody>
          <a:bodyPr wrap="square" lIns="0" tIns="0" rIns="0" bIns="0" rtlCol="0" anchor="t"/>
          <a:lstStyle/>
          <a:p>
            <a:pPr marL="0" indent="0" algn="l">
              <a:spcBef>
                <a:spcPts val="1400"/>
              </a:spcBef>
              <a:spcAft>
                <a:spcPts val="1400"/>
              </a:spcAft>
              <a:buNone/>
            </a:pPr>
            <a:r>
              <a:rPr lang="en-US" sz="1400" b="1" dirty="0">
                <a:solidFill>
                  <a:srgbClr val="00C6A2"/>
                </a:solidFill>
                <a:latin typeface="Arial" panose="020B0604020202020204" pitchFamily="34" charset="0"/>
                <a:ea typeface="Arial" panose="020B0604020202020204" pitchFamily="34" charset="-122"/>
                <a:cs typeface="Arial" panose="020B0604020202020204" pitchFamily="34" charset="-120"/>
              </a:rPr>
              <a:t>03</a:t>
            </a:r>
            <a:endParaRPr lang="en-US" sz="1400" dirty="0"/>
          </a:p>
        </p:txBody>
      </p:sp>
      <p:sp>
        <p:nvSpPr>
          <p:cNvPr id="20" name="Text 18"/>
          <p:cNvSpPr/>
          <p:nvPr/>
        </p:nvSpPr>
        <p:spPr>
          <a:xfrm>
            <a:off x="3832027" y="2336899"/>
            <a:ext cx="2912828" cy="142875"/>
          </a:xfrm>
          <a:prstGeom prst="rect">
            <a:avLst/>
          </a:prstGeom>
          <a:noFill/>
        </p:spPr>
        <p:txBody>
          <a:bodyPr wrap="square" lIns="0" tIns="0" rIns="0" bIns="0" rtlCol="0" anchor="t"/>
          <a:lstStyle/>
          <a:p>
            <a:pPr marL="0" indent="0" algn="l">
              <a:spcAft>
                <a:spcPts val="2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Top Export Destinations &amp; Buyer Data</a:t>
            </a:r>
            <a:endParaRPr lang="en-US" sz="1000" dirty="0"/>
          </a:p>
        </p:txBody>
      </p:sp>
      <p:sp>
        <p:nvSpPr>
          <p:cNvPr id="21" name="Text 19"/>
          <p:cNvSpPr/>
          <p:nvPr/>
        </p:nvSpPr>
        <p:spPr>
          <a:xfrm>
            <a:off x="3832027" y="2505075"/>
            <a:ext cx="2912828" cy="1143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USA · Europe · Australia · Japan · Southeast Asia · Middle East</a:t>
            </a:r>
            <a:endParaRPr lang="en-US" sz="800" dirty="0"/>
          </a:p>
        </p:txBody>
      </p:sp>
      <p:sp>
        <p:nvSpPr>
          <p:cNvPr id="22" name="Text 20"/>
          <p:cNvSpPr/>
          <p:nvPr/>
        </p:nvSpPr>
        <p:spPr>
          <a:xfrm>
            <a:off x="3251150" y="2950964"/>
            <a:ext cx="5435650" cy="767953"/>
          </a:xfrm>
          <a:prstGeom prst="roundRect">
            <a:avLst>
              <a:gd name="adj" fmla="val 9922"/>
            </a:avLst>
          </a:prstGeom>
          <a:solidFill>
            <a:srgbClr val="FFFFFF"/>
          </a:solidFill>
        </p:spPr>
        <p:txBody>
          <a:bodyPr wrap="square" rtlCol="0" anchor="ctr"/>
          <a:lstStyle/>
          <a:p>
            <a:pPr marL="0" indent="0">
              <a:buNone/>
            </a:pPr>
            <a:endParaRPr lang="en-US" dirty="0"/>
          </a:p>
        </p:txBody>
      </p:sp>
      <p:sp>
        <p:nvSpPr>
          <p:cNvPr id="23" name="Shape 21"/>
          <p:cNvSpPr/>
          <p:nvPr/>
        </p:nvSpPr>
        <p:spPr>
          <a:xfrm>
            <a:off x="3274963" y="2950964"/>
            <a:ext cx="0" cy="767953"/>
          </a:xfrm>
          <a:prstGeom prst="line">
            <a:avLst/>
          </a:prstGeom>
          <a:noFill/>
          <a:ln w="47625">
            <a:solidFill>
              <a:srgbClr val="00C6A2"/>
            </a:solidFill>
            <a:prstDash val="solid"/>
          </a:ln>
        </p:spPr>
      </p:sp>
      <p:sp>
        <p:nvSpPr>
          <p:cNvPr id="24" name="Text 22"/>
          <p:cNvSpPr/>
          <p:nvPr/>
        </p:nvSpPr>
        <p:spPr>
          <a:xfrm>
            <a:off x="3476476" y="3230166"/>
            <a:ext cx="362661" cy="209550"/>
          </a:xfrm>
          <a:prstGeom prst="rect">
            <a:avLst/>
          </a:prstGeom>
          <a:noFill/>
        </p:spPr>
        <p:txBody>
          <a:bodyPr wrap="square" lIns="0" tIns="0" rIns="0" bIns="0" rtlCol="0" anchor="t"/>
          <a:lstStyle/>
          <a:p>
            <a:pPr marL="0" indent="0" algn="l">
              <a:spcBef>
                <a:spcPts val="1400"/>
              </a:spcBef>
              <a:spcAft>
                <a:spcPts val="1400"/>
              </a:spcAft>
              <a:buNone/>
            </a:pPr>
            <a:r>
              <a:rPr lang="en-US" sz="1400" b="1" dirty="0">
                <a:solidFill>
                  <a:srgbClr val="00C6A2"/>
                </a:solidFill>
                <a:latin typeface="Arial" panose="020B0604020202020204" pitchFamily="34" charset="0"/>
                <a:ea typeface="Arial" panose="020B0604020202020204" pitchFamily="34" charset="-122"/>
                <a:cs typeface="Arial" panose="020B0604020202020204" pitchFamily="34" charset="-120"/>
              </a:rPr>
              <a:t>04</a:t>
            </a:r>
            <a:endParaRPr lang="en-US" sz="1400" dirty="0"/>
          </a:p>
        </p:txBody>
      </p:sp>
      <p:sp>
        <p:nvSpPr>
          <p:cNvPr id="25" name="Text 23"/>
          <p:cNvSpPr/>
          <p:nvPr/>
        </p:nvSpPr>
        <p:spPr>
          <a:xfrm>
            <a:off x="3832027" y="3193703"/>
            <a:ext cx="2878065" cy="142875"/>
          </a:xfrm>
          <a:prstGeom prst="rect">
            <a:avLst/>
          </a:prstGeom>
          <a:noFill/>
        </p:spPr>
        <p:txBody>
          <a:bodyPr wrap="square" lIns="0" tIns="0" rIns="0" bIns="0" rtlCol="0" anchor="t"/>
          <a:lstStyle/>
          <a:p>
            <a:pPr marL="0" indent="0" algn="l">
              <a:spcAft>
                <a:spcPts val="2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Global Market Size &amp; Industry Trends</a:t>
            </a:r>
            <a:endParaRPr lang="en-US" sz="1000" dirty="0"/>
          </a:p>
        </p:txBody>
      </p:sp>
      <p:sp>
        <p:nvSpPr>
          <p:cNvPr id="26" name="Text 24"/>
          <p:cNvSpPr/>
          <p:nvPr/>
        </p:nvSpPr>
        <p:spPr>
          <a:xfrm>
            <a:off x="3832027" y="3361879"/>
            <a:ext cx="2878065" cy="1143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Market Drivers · Competitive Landscape · Material Substitution</a:t>
            </a:r>
            <a:endParaRPr lang="en-US" sz="800" dirty="0"/>
          </a:p>
        </p:txBody>
      </p:sp>
      <p:sp>
        <p:nvSpPr>
          <p:cNvPr id="27" name="Text 25"/>
          <p:cNvSpPr/>
          <p:nvPr/>
        </p:nvSpPr>
        <p:spPr>
          <a:xfrm>
            <a:off x="3251150" y="3807768"/>
            <a:ext cx="5435650" cy="767953"/>
          </a:xfrm>
          <a:prstGeom prst="roundRect">
            <a:avLst>
              <a:gd name="adj" fmla="val 9922"/>
            </a:avLst>
          </a:prstGeom>
          <a:solidFill>
            <a:srgbClr val="FFFFFF"/>
          </a:solidFill>
        </p:spPr>
        <p:txBody>
          <a:bodyPr wrap="square" rtlCol="0" anchor="ctr"/>
          <a:lstStyle/>
          <a:p>
            <a:pPr marL="0" indent="0">
              <a:buNone/>
            </a:pPr>
            <a:endParaRPr lang="en-US" dirty="0"/>
          </a:p>
        </p:txBody>
      </p:sp>
      <p:sp>
        <p:nvSpPr>
          <p:cNvPr id="28" name="Shape 26"/>
          <p:cNvSpPr/>
          <p:nvPr/>
        </p:nvSpPr>
        <p:spPr>
          <a:xfrm>
            <a:off x="3274963" y="3807768"/>
            <a:ext cx="0" cy="767953"/>
          </a:xfrm>
          <a:prstGeom prst="line">
            <a:avLst/>
          </a:prstGeom>
          <a:noFill/>
          <a:ln w="47625">
            <a:solidFill>
              <a:srgbClr val="00C6A2"/>
            </a:solidFill>
            <a:prstDash val="solid"/>
          </a:ln>
        </p:spPr>
      </p:sp>
      <p:sp>
        <p:nvSpPr>
          <p:cNvPr id="29" name="Text 27"/>
          <p:cNvSpPr/>
          <p:nvPr/>
        </p:nvSpPr>
        <p:spPr>
          <a:xfrm>
            <a:off x="3476476" y="4086969"/>
            <a:ext cx="362661" cy="209550"/>
          </a:xfrm>
          <a:prstGeom prst="rect">
            <a:avLst/>
          </a:prstGeom>
          <a:noFill/>
        </p:spPr>
        <p:txBody>
          <a:bodyPr wrap="square" lIns="0" tIns="0" rIns="0" bIns="0" rtlCol="0" anchor="t"/>
          <a:lstStyle/>
          <a:p>
            <a:pPr marL="0" indent="0" algn="l">
              <a:spcBef>
                <a:spcPts val="1400"/>
              </a:spcBef>
              <a:spcAft>
                <a:spcPts val="1400"/>
              </a:spcAft>
              <a:buNone/>
            </a:pPr>
            <a:r>
              <a:rPr lang="en-US" sz="1400" b="1" dirty="0">
                <a:solidFill>
                  <a:srgbClr val="00C6A2"/>
                </a:solidFill>
                <a:latin typeface="Arial" panose="020B0604020202020204" pitchFamily="34" charset="0"/>
                <a:ea typeface="Arial" panose="020B0604020202020204" pitchFamily="34" charset="-122"/>
                <a:cs typeface="Arial" panose="020B0604020202020204" pitchFamily="34" charset="-120"/>
              </a:rPr>
              <a:t>05</a:t>
            </a:r>
            <a:endParaRPr lang="en-US" sz="1400" dirty="0"/>
          </a:p>
        </p:txBody>
      </p:sp>
      <p:sp>
        <p:nvSpPr>
          <p:cNvPr id="30" name="Text 28"/>
          <p:cNvSpPr/>
          <p:nvPr/>
        </p:nvSpPr>
        <p:spPr>
          <a:xfrm>
            <a:off x="3832027" y="4050506"/>
            <a:ext cx="3649536" cy="142875"/>
          </a:xfrm>
          <a:prstGeom prst="rect">
            <a:avLst/>
          </a:prstGeom>
          <a:noFill/>
        </p:spPr>
        <p:txBody>
          <a:bodyPr wrap="square" lIns="0" tIns="0" rIns="0" bIns="0" rtlCol="0" anchor="t"/>
          <a:lstStyle/>
          <a:p>
            <a:pPr marL="0" indent="0" algn="l">
              <a:spcAft>
                <a:spcPts val="200"/>
              </a:spcAft>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3-Year Forecast &amp; Strategic Recommendations (2025–2027)</a:t>
            </a:r>
            <a:endParaRPr lang="en-US" sz="1000" dirty="0"/>
          </a:p>
        </p:txBody>
      </p:sp>
      <p:sp>
        <p:nvSpPr>
          <p:cNvPr id="31" name="Text 29"/>
          <p:cNvSpPr/>
          <p:nvPr/>
        </p:nvSpPr>
        <p:spPr>
          <a:xfrm>
            <a:off x="3832027" y="4218682"/>
            <a:ext cx="3649536" cy="1143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Export Projections · Opportunities &amp; Risks · Action Plan</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673001"/>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5196274" cy="266700"/>
          </a:xfrm>
          <a:prstGeom prst="rect">
            <a:avLst/>
          </a:prstGeom>
          <a:noFill/>
        </p:spPr>
        <p:txBody>
          <a:bodyPr wrap="square" lIns="0" tIns="0" rIns="0" bIns="0" rtlCol="0" anchor="t"/>
          <a:lstStyle/>
          <a:p>
            <a:pPr marL="0" indent="0" algn="l">
              <a:buNone/>
            </a:pPr>
            <a:r>
              <a:rPr lang="en-US" sz="1800" b="1" dirty="0">
                <a:solidFill>
                  <a:srgbClr val="FFFFFF"/>
                </a:solidFill>
                <a:latin typeface="Arial" panose="020B0604020202020204" pitchFamily="34" charset="0"/>
                <a:ea typeface="Arial" panose="020B0604020202020204" pitchFamily="34" charset="-122"/>
                <a:cs typeface="Arial" panose="020B0604020202020204" pitchFamily="34" charset="-120"/>
              </a:rPr>
              <a:t>01 · TPU Material Overview &amp; Product Features</a:t>
            </a:r>
            <a:endParaRPr lang="en-US" sz="1800" dirty="0"/>
          </a:p>
        </p:txBody>
      </p:sp>
      <p:sp>
        <p:nvSpPr>
          <p:cNvPr id="4" name="Text 2"/>
          <p:cNvSpPr/>
          <p:nvPr/>
        </p:nvSpPr>
        <p:spPr>
          <a:xfrm>
            <a:off x="7670750" y="231725"/>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9825"/>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01</a:t>
            </a:r>
            <a:endParaRPr lang="en-US" sz="900" dirty="0"/>
          </a:p>
        </p:txBody>
      </p:sp>
      <p:sp>
        <p:nvSpPr>
          <p:cNvPr id="6" name="Text 4"/>
          <p:cNvSpPr/>
          <p:nvPr/>
        </p:nvSpPr>
        <p:spPr>
          <a:xfrm>
            <a:off x="355550" y="876151"/>
            <a:ext cx="5129936" cy="142875"/>
          </a:xfrm>
          <a:prstGeom prst="rect">
            <a:avLst/>
          </a:prstGeom>
          <a:noFill/>
        </p:spPr>
        <p:txBody>
          <a:bodyPr wrap="square" lIns="0" tIns="0" rIns="0" bIns="0" rtlCol="0" anchor="t"/>
          <a:lstStyle/>
          <a:p>
            <a:pPr marL="0" indent="0" algn="l">
              <a:buNone/>
            </a:pPr>
            <a:r>
              <a:rPr lang="en-US" sz="1000" b="1" dirty="0">
                <a:solidFill>
                  <a:srgbClr val="00C6A2"/>
                </a:solidFill>
                <a:latin typeface="Arial" panose="020B0604020202020204" pitchFamily="34" charset="0"/>
                <a:ea typeface="Arial" panose="020B0604020202020204" pitchFamily="34" charset="-122"/>
                <a:cs typeface="Arial" panose="020B0604020202020204" pitchFamily="34" charset="-120"/>
              </a:rPr>
              <a:t>WHAT IS A TPU COOLER BAG?</a:t>
            </a:r>
            <a:endParaRPr lang="en-US" sz="1000" dirty="0"/>
          </a:p>
        </p:txBody>
      </p:sp>
      <p:sp>
        <p:nvSpPr>
          <p:cNvPr id="7" name="Text 5"/>
          <p:cNvSpPr/>
          <p:nvPr/>
        </p:nvSpPr>
        <p:spPr>
          <a:xfrm>
            <a:off x="355550" y="1120527"/>
            <a:ext cx="5129936" cy="668536"/>
          </a:xfrm>
          <a:prstGeom prst="rect">
            <a:avLst/>
          </a:prstGeom>
          <a:noFill/>
        </p:spPr>
        <p:txBody>
          <a:bodyPr wrap="square" lIns="0" tIns="0" rIns="0" bIns="0" rtlCol="0" anchor="t"/>
          <a:lstStyle/>
          <a:p>
            <a:pPr marL="0" indent="0" algn="l">
              <a:lnSpc>
                <a:spcPts val="1320"/>
              </a:lnSpc>
              <a:buNone/>
            </a:pPr>
            <a:r>
              <a:rPr lang="en-US" sz="850" dirty="0">
                <a:solidFill>
                  <a:srgbClr val="334155"/>
                </a:solidFill>
                <a:latin typeface="Arial" panose="020B0604020202020204" pitchFamily="34" charset="0"/>
                <a:ea typeface="Arial" panose="020B0604020202020204" pitchFamily="34" charset="-122"/>
                <a:cs typeface="Arial" panose="020B0604020202020204" pitchFamily="34" charset="-120"/>
              </a:rPr>
              <a:t>TPU (Thermoplastic Polyurethane) is a high-performance polymer widely used in outdoor gear, medical devices, and consumer products. TPU cooler bags use a composite structure — TPU film as the inner/outer shell with EPE/PEVA foam insulation — representing the premium mainstream solution in today's cooler bag market.</a:t>
            </a:r>
            <a:endParaRPr lang="en-US" sz="850" dirty="0"/>
          </a:p>
        </p:txBody>
      </p:sp>
      <p:sp>
        <p:nvSpPr>
          <p:cNvPr id="8" name="Text 6"/>
          <p:cNvSpPr/>
          <p:nvPr/>
        </p:nvSpPr>
        <p:spPr>
          <a:xfrm>
            <a:off x="355550" y="1890564"/>
            <a:ext cx="5029349" cy="564952"/>
          </a:xfrm>
          <a:prstGeom prst="roundRect">
            <a:avLst>
              <a:gd name="adj" fmla="val 13488"/>
            </a:avLst>
          </a:prstGeom>
          <a:solidFill>
            <a:srgbClr val="FFFFFF"/>
          </a:solidFill>
        </p:spPr>
        <p:txBody>
          <a:bodyPr wrap="square" rtlCol="0" anchor="ctr"/>
          <a:lstStyle/>
          <a:p>
            <a:pPr marL="0" indent="0">
              <a:buNone/>
            </a:pPr>
            <a:endParaRPr lang="en-US" dirty="0"/>
          </a:p>
        </p:txBody>
      </p:sp>
      <p:sp>
        <p:nvSpPr>
          <p:cNvPr id="9" name="Shape 7"/>
          <p:cNvSpPr/>
          <p:nvPr/>
        </p:nvSpPr>
        <p:spPr>
          <a:xfrm>
            <a:off x="379363" y="1890564"/>
            <a:ext cx="0" cy="564952"/>
          </a:xfrm>
          <a:prstGeom prst="line">
            <a:avLst/>
          </a:prstGeom>
          <a:noFill/>
          <a:ln w="47625">
            <a:solidFill>
              <a:srgbClr val="00C6A2"/>
            </a:solidFill>
            <a:prstDash val="solid"/>
          </a:ln>
        </p:spPr>
      </p:sp>
      <p:sp>
        <p:nvSpPr>
          <p:cNvPr id="10" name="Text 8"/>
          <p:cNvSpPr/>
          <p:nvPr/>
        </p:nvSpPr>
        <p:spPr>
          <a:xfrm>
            <a:off x="555575" y="1979414"/>
            <a:ext cx="4770462" cy="133350"/>
          </a:xfrm>
          <a:prstGeom prst="rect">
            <a:avLst/>
          </a:prstGeom>
          <a:noFill/>
        </p:spPr>
        <p:txBody>
          <a:bodyPr wrap="square" lIns="0" tIns="0" rIns="0" bIns="0" rtlCol="0" anchor="t"/>
          <a:lstStyle/>
          <a:p>
            <a:pPr marL="0" indent="0" algn="l">
              <a:spcAft>
                <a:spcPts val="2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Superior Durability · Extended Lifespan</a:t>
            </a:r>
            <a:endParaRPr lang="en-US" sz="950" dirty="0"/>
          </a:p>
        </p:txBody>
      </p:sp>
      <p:sp>
        <p:nvSpPr>
          <p:cNvPr id="11" name="Text 9"/>
          <p:cNvSpPr/>
          <p:nvPr/>
        </p:nvSpPr>
        <p:spPr>
          <a:xfrm>
            <a:off x="555575" y="2138065"/>
            <a:ext cx="4770462" cy="2286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TPU's tensile strength and abrasion resistance outperforms PVC; supports repeated washing and folding, extending product life by 30–50%</a:t>
            </a:r>
            <a:endParaRPr lang="en-US" sz="800" dirty="0"/>
          </a:p>
        </p:txBody>
      </p:sp>
      <p:sp>
        <p:nvSpPr>
          <p:cNvPr id="12" name="Text 10"/>
          <p:cNvSpPr/>
          <p:nvPr/>
        </p:nvSpPr>
        <p:spPr>
          <a:xfrm>
            <a:off x="355550" y="2557016"/>
            <a:ext cx="5029349" cy="564952"/>
          </a:xfrm>
          <a:prstGeom prst="roundRect">
            <a:avLst>
              <a:gd name="adj" fmla="val 13488"/>
            </a:avLst>
          </a:prstGeom>
          <a:solidFill>
            <a:srgbClr val="FFFFFF"/>
          </a:solidFill>
        </p:spPr>
        <p:txBody>
          <a:bodyPr wrap="square" rtlCol="0" anchor="ctr"/>
          <a:lstStyle/>
          <a:p>
            <a:pPr marL="0" indent="0">
              <a:buNone/>
            </a:pPr>
            <a:endParaRPr lang="en-US" dirty="0"/>
          </a:p>
        </p:txBody>
      </p:sp>
      <p:sp>
        <p:nvSpPr>
          <p:cNvPr id="13" name="Shape 11"/>
          <p:cNvSpPr/>
          <p:nvPr/>
        </p:nvSpPr>
        <p:spPr>
          <a:xfrm>
            <a:off x="379363" y="2557016"/>
            <a:ext cx="0" cy="564952"/>
          </a:xfrm>
          <a:prstGeom prst="line">
            <a:avLst/>
          </a:prstGeom>
          <a:noFill/>
          <a:ln w="47625">
            <a:solidFill>
              <a:srgbClr val="00C6A2"/>
            </a:solidFill>
            <a:prstDash val="solid"/>
          </a:ln>
        </p:spPr>
      </p:sp>
      <p:sp>
        <p:nvSpPr>
          <p:cNvPr id="14" name="Text 12"/>
          <p:cNvSpPr/>
          <p:nvPr/>
        </p:nvSpPr>
        <p:spPr>
          <a:xfrm>
            <a:off x="555575" y="2645866"/>
            <a:ext cx="4770462" cy="133350"/>
          </a:xfrm>
          <a:prstGeom prst="rect">
            <a:avLst/>
          </a:prstGeom>
          <a:noFill/>
        </p:spPr>
        <p:txBody>
          <a:bodyPr wrap="square" lIns="0" tIns="0" rIns="0" bIns="0" rtlCol="0" anchor="t"/>
          <a:lstStyle/>
          <a:p>
            <a:pPr marL="0" indent="0" algn="l">
              <a:spcAft>
                <a:spcPts val="2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Eco-Compliant · Phthalate-Free</a:t>
            </a:r>
            <a:endParaRPr lang="en-US" sz="950" dirty="0"/>
          </a:p>
        </p:txBody>
      </p:sp>
      <p:sp>
        <p:nvSpPr>
          <p:cNvPr id="15" name="Text 13"/>
          <p:cNvSpPr/>
          <p:nvPr/>
        </p:nvSpPr>
        <p:spPr>
          <a:xfrm>
            <a:off x="555575" y="2804517"/>
            <a:ext cx="4770462" cy="2286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Contains no phthalate plasticizers; fully compliant with REACH and RoHS EU directives; meets import certification requirements in the US, EU, and Japan</a:t>
            </a:r>
            <a:endParaRPr lang="en-US" sz="800" dirty="0"/>
          </a:p>
        </p:txBody>
      </p:sp>
      <p:sp>
        <p:nvSpPr>
          <p:cNvPr id="16" name="Text 14"/>
          <p:cNvSpPr/>
          <p:nvPr/>
        </p:nvSpPr>
        <p:spPr>
          <a:xfrm>
            <a:off x="355550" y="3223468"/>
            <a:ext cx="5029349" cy="564952"/>
          </a:xfrm>
          <a:prstGeom prst="roundRect">
            <a:avLst>
              <a:gd name="adj" fmla="val 13488"/>
            </a:avLst>
          </a:prstGeom>
          <a:solidFill>
            <a:srgbClr val="FFFFFF"/>
          </a:solidFill>
        </p:spPr>
        <p:txBody>
          <a:bodyPr wrap="square" rtlCol="0" anchor="ctr"/>
          <a:lstStyle/>
          <a:p>
            <a:pPr marL="0" indent="0">
              <a:buNone/>
            </a:pPr>
            <a:endParaRPr lang="en-US" dirty="0"/>
          </a:p>
        </p:txBody>
      </p:sp>
      <p:sp>
        <p:nvSpPr>
          <p:cNvPr id="17" name="Shape 15"/>
          <p:cNvSpPr/>
          <p:nvPr/>
        </p:nvSpPr>
        <p:spPr>
          <a:xfrm>
            <a:off x="379363" y="3223468"/>
            <a:ext cx="0" cy="564952"/>
          </a:xfrm>
          <a:prstGeom prst="line">
            <a:avLst/>
          </a:prstGeom>
          <a:noFill/>
          <a:ln w="47625">
            <a:solidFill>
              <a:srgbClr val="00C6A2"/>
            </a:solidFill>
            <a:prstDash val="solid"/>
          </a:ln>
        </p:spPr>
      </p:sp>
      <p:sp>
        <p:nvSpPr>
          <p:cNvPr id="18" name="Text 16"/>
          <p:cNvSpPr/>
          <p:nvPr/>
        </p:nvSpPr>
        <p:spPr>
          <a:xfrm>
            <a:off x="555575" y="3312319"/>
            <a:ext cx="4770462" cy="133350"/>
          </a:xfrm>
          <a:prstGeom prst="rect">
            <a:avLst/>
          </a:prstGeom>
          <a:noFill/>
        </p:spPr>
        <p:txBody>
          <a:bodyPr wrap="square" lIns="0" tIns="0" rIns="0" bIns="0" rtlCol="0" anchor="t"/>
          <a:lstStyle/>
          <a:p>
            <a:pPr marL="0" indent="0" algn="l">
              <a:spcAft>
                <a:spcPts val="2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Excellent Waterproofing · Superior Sealing</a:t>
            </a:r>
            <a:endParaRPr lang="en-US" sz="950" dirty="0"/>
          </a:p>
        </p:txBody>
      </p:sp>
      <p:sp>
        <p:nvSpPr>
          <p:cNvPr id="19" name="Text 17"/>
          <p:cNvSpPr/>
          <p:nvPr/>
        </p:nvSpPr>
        <p:spPr>
          <a:xfrm>
            <a:off x="555575" y="3470970"/>
            <a:ext cx="4770462" cy="2286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Heat-welded TPU film construction achieves IPX6 waterproof rating; ideal for camping, sea fishing, and medical cold-chain applications</a:t>
            </a:r>
            <a:endParaRPr lang="en-US" sz="800" dirty="0"/>
          </a:p>
        </p:txBody>
      </p:sp>
      <p:sp>
        <p:nvSpPr>
          <p:cNvPr id="20" name="Text 18"/>
          <p:cNvSpPr/>
          <p:nvPr/>
        </p:nvSpPr>
        <p:spPr>
          <a:xfrm>
            <a:off x="355550" y="3889921"/>
            <a:ext cx="5029349" cy="564952"/>
          </a:xfrm>
          <a:prstGeom prst="roundRect">
            <a:avLst>
              <a:gd name="adj" fmla="val 13488"/>
            </a:avLst>
          </a:prstGeom>
          <a:solidFill>
            <a:srgbClr val="FFFFFF"/>
          </a:solidFill>
        </p:spPr>
        <p:txBody>
          <a:bodyPr wrap="square" rtlCol="0" anchor="ctr"/>
          <a:lstStyle/>
          <a:p>
            <a:pPr marL="0" indent="0">
              <a:buNone/>
            </a:pPr>
            <a:endParaRPr lang="en-US" dirty="0"/>
          </a:p>
        </p:txBody>
      </p:sp>
      <p:sp>
        <p:nvSpPr>
          <p:cNvPr id="21" name="Shape 19"/>
          <p:cNvSpPr/>
          <p:nvPr/>
        </p:nvSpPr>
        <p:spPr>
          <a:xfrm>
            <a:off x="379363" y="3889921"/>
            <a:ext cx="0" cy="564952"/>
          </a:xfrm>
          <a:prstGeom prst="line">
            <a:avLst/>
          </a:prstGeom>
          <a:noFill/>
          <a:ln w="47625">
            <a:solidFill>
              <a:srgbClr val="00C6A2"/>
            </a:solidFill>
            <a:prstDash val="solid"/>
          </a:ln>
        </p:spPr>
      </p:sp>
      <p:sp>
        <p:nvSpPr>
          <p:cNvPr id="22" name="Text 20"/>
          <p:cNvSpPr/>
          <p:nvPr/>
        </p:nvSpPr>
        <p:spPr>
          <a:xfrm>
            <a:off x="555575" y="3978771"/>
            <a:ext cx="4770462" cy="133350"/>
          </a:xfrm>
          <a:prstGeom prst="rect">
            <a:avLst/>
          </a:prstGeom>
          <a:noFill/>
        </p:spPr>
        <p:txBody>
          <a:bodyPr wrap="square" lIns="0" tIns="0" rIns="0" bIns="0" rtlCol="0" anchor="t"/>
          <a:lstStyle/>
          <a:p>
            <a:pPr marL="0" indent="0" algn="l">
              <a:spcAft>
                <a:spcPts val="2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Outstanding Insulation Performance</a:t>
            </a:r>
            <a:endParaRPr lang="en-US" sz="950" dirty="0"/>
          </a:p>
        </p:txBody>
      </p:sp>
      <p:sp>
        <p:nvSpPr>
          <p:cNvPr id="23" name="Text 21"/>
          <p:cNvSpPr/>
          <p:nvPr/>
        </p:nvSpPr>
        <p:spPr>
          <a:xfrm>
            <a:off x="555575" y="4137422"/>
            <a:ext cx="4770462" cy="228600"/>
          </a:xfrm>
          <a:prstGeom prst="rect">
            <a:avLst/>
          </a:prstGeom>
          <a:noFill/>
        </p:spPr>
        <p:txBody>
          <a:bodyPr wrap="square" lIns="0" tIns="0" rIns="0" bIns="0" rtlCol="0" anchor="t"/>
          <a:lstStyle/>
          <a:p>
            <a:pPr marL="0" indent="0" algn="l">
              <a:buNone/>
            </a:pPr>
            <a:r>
              <a:rPr lang="en-US" sz="800" dirty="0">
                <a:solidFill>
                  <a:srgbClr val="6B7A8D"/>
                </a:solidFill>
                <a:latin typeface="Arial" panose="020B0604020202020204" pitchFamily="34" charset="0"/>
                <a:ea typeface="Arial" panose="020B0604020202020204" pitchFamily="34" charset="-122"/>
                <a:cs typeface="Arial" panose="020B0604020202020204" pitchFamily="34" charset="-120"/>
              </a:rPr>
              <a:t>Combined with high-density aluminum foil lining, maintains temperature for 12–24 hours — outperforming equivalent PVC or Oxford cloth products</a:t>
            </a:r>
            <a:endParaRPr lang="en-US" sz="800" dirty="0"/>
          </a:p>
        </p:txBody>
      </p:sp>
      <p:sp>
        <p:nvSpPr>
          <p:cNvPr id="24" name="Text 22"/>
          <p:cNvSpPr/>
          <p:nvPr/>
        </p:nvSpPr>
        <p:spPr>
          <a:xfrm>
            <a:off x="5588050" y="673001"/>
            <a:ext cx="3555950" cy="4470499"/>
          </a:xfrm>
          <a:prstGeom prst="rect">
            <a:avLst/>
          </a:prstGeom>
          <a:solidFill>
            <a:srgbClr val="F0F7FF"/>
          </a:solidFill>
        </p:spPr>
        <p:txBody>
          <a:bodyPr wrap="square" rtlCol="0" anchor="ctr"/>
          <a:lstStyle/>
          <a:p>
            <a:pPr marL="0" indent="0">
              <a:buNone/>
            </a:pPr>
            <a:endParaRPr lang="en-US" dirty="0"/>
          </a:p>
        </p:txBody>
      </p:sp>
      <p:sp>
        <p:nvSpPr>
          <p:cNvPr id="25" name="Text 23"/>
          <p:cNvSpPr/>
          <p:nvPr/>
        </p:nvSpPr>
        <p:spPr>
          <a:xfrm>
            <a:off x="5816650" y="876151"/>
            <a:ext cx="3160725" cy="152400"/>
          </a:xfrm>
          <a:prstGeom prst="rect">
            <a:avLst/>
          </a:prstGeom>
          <a:noFill/>
        </p:spPr>
        <p:txBody>
          <a:bodyPr wrap="square" lIns="0" tIns="0" rIns="0" bIns="0" rtlCol="0" anchor="t"/>
          <a:lstStyle/>
          <a:p>
            <a:pPr marL="0" indent="0" algn="l">
              <a:spcAft>
                <a:spcPts val="600"/>
              </a:spcAft>
              <a:buNone/>
            </a:pPr>
            <a:r>
              <a:rPr lang="en-US" sz="1100" b="1" dirty="0">
                <a:solidFill>
                  <a:srgbClr val="0D2137"/>
                </a:solidFill>
                <a:latin typeface="Arial" panose="020B0604020202020204" pitchFamily="34" charset="0"/>
                <a:ea typeface="Arial" panose="020B0604020202020204" pitchFamily="34" charset="-122"/>
                <a:cs typeface="Arial" panose="020B0604020202020204" pitchFamily="34" charset="-120"/>
              </a:rPr>
              <a:t>TPU vs. Competing Materials</a:t>
            </a:r>
            <a:endParaRPr lang="en-US" sz="1100" dirty="0"/>
          </a:p>
        </p:txBody>
      </p:sp>
      <p:sp>
        <p:nvSpPr>
          <p:cNvPr id="26" name="Text 24"/>
          <p:cNvSpPr/>
          <p:nvPr/>
        </p:nvSpPr>
        <p:spPr>
          <a:xfrm>
            <a:off x="5816650" y="1193602"/>
            <a:ext cx="3098750" cy="679252"/>
          </a:xfrm>
          <a:prstGeom prst="roundRect">
            <a:avLst>
              <a:gd name="adj" fmla="val 9349"/>
            </a:avLst>
          </a:prstGeom>
          <a:solidFill>
            <a:srgbClr val="FFFFFF"/>
          </a:solidFill>
        </p:spPr>
        <p:txBody>
          <a:bodyPr wrap="square" rtlCol="0" anchor="ctr"/>
          <a:lstStyle/>
          <a:p>
            <a:pPr marL="0" indent="0">
              <a:buNone/>
            </a:pPr>
            <a:endParaRPr lang="en-US" dirty="0"/>
          </a:p>
        </p:txBody>
      </p:sp>
      <p:sp>
        <p:nvSpPr>
          <p:cNvPr id="27" name="Text 25"/>
          <p:cNvSpPr/>
          <p:nvPr/>
        </p:nvSpPr>
        <p:spPr>
          <a:xfrm>
            <a:off x="5943600" y="1282452"/>
            <a:ext cx="2901747" cy="133350"/>
          </a:xfrm>
          <a:prstGeom prst="rect">
            <a:avLst/>
          </a:prstGeom>
          <a:noFill/>
        </p:spPr>
        <p:txBody>
          <a:bodyPr wrap="square" lIns="0" tIns="0" rIns="0" bIns="0" rtlCol="0" anchor="t"/>
          <a:lstStyle/>
          <a:p>
            <a:pPr marL="0" indent="0" algn="l">
              <a:spcAft>
                <a:spcPts val="200"/>
              </a:spcAft>
              <a:buNone/>
            </a:pPr>
            <a:r>
              <a:rPr lang="en-US" sz="900" b="1" dirty="0">
                <a:solidFill>
                  <a:srgbClr val="00C6A2"/>
                </a:solidFill>
                <a:latin typeface="Arial" panose="020B0604020202020204" pitchFamily="34" charset="0"/>
                <a:ea typeface="Arial" panose="020B0604020202020204" pitchFamily="34" charset="-122"/>
                <a:cs typeface="Arial" panose="020B0604020202020204" pitchFamily="34" charset="-120"/>
              </a:rPr>
              <a:t>TPU vs PVC</a:t>
            </a:r>
            <a:endParaRPr lang="en-US" sz="900" dirty="0"/>
          </a:p>
        </p:txBody>
      </p:sp>
      <p:sp>
        <p:nvSpPr>
          <p:cNvPr id="28" name="Text 26"/>
          <p:cNvSpPr/>
          <p:nvPr/>
        </p:nvSpPr>
        <p:spPr>
          <a:xfrm>
            <a:off x="5943600" y="1441103"/>
            <a:ext cx="2901747" cy="342900"/>
          </a:xfrm>
          <a:prstGeom prst="rect">
            <a:avLst/>
          </a:prstGeom>
          <a:noFill/>
        </p:spPr>
        <p:txBody>
          <a:bodyPr wrap="square" lIns="0" tIns="0" rIns="0" bIns="0" rtlCol="0" anchor="t"/>
          <a:lstStyle/>
          <a:p>
            <a:pPr marL="0" indent="0" algn="l">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TPU is non-toxic, more flexible, and cold-resistant to -40°C. PVC contains plasticizers restricted by EU/US regulations; PVC market share is steadily declining</a:t>
            </a:r>
            <a:endParaRPr lang="en-US" sz="800" dirty="0"/>
          </a:p>
        </p:txBody>
      </p:sp>
      <p:sp>
        <p:nvSpPr>
          <p:cNvPr id="29" name="Text 27"/>
          <p:cNvSpPr/>
          <p:nvPr/>
        </p:nvSpPr>
        <p:spPr>
          <a:xfrm>
            <a:off x="5816650" y="2012454"/>
            <a:ext cx="3098750" cy="679252"/>
          </a:xfrm>
          <a:prstGeom prst="roundRect">
            <a:avLst>
              <a:gd name="adj" fmla="val 9349"/>
            </a:avLst>
          </a:prstGeom>
          <a:solidFill>
            <a:srgbClr val="FFFFFF"/>
          </a:solidFill>
        </p:spPr>
        <p:txBody>
          <a:bodyPr wrap="square" rtlCol="0" anchor="ctr"/>
          <a:lstStyle/>
          <a:p>
            <a:pPr marL="0" indent="0">
              <a:buNone/>
            </a:pPr>
            <a:endParaRPr lang="en-US" dirty="0"/>
          </a:p>
        </p:txBody>
      </p:sp>
      <p:sp>
        <p:nvSpPr>
          <p:cNvPr id="30" name="Text 28"/>
          <p:cNvSpPr/>
          <p:nvPr/>
        </p:nvSpPr>
        <p:spPr>
          <a:xfrm>
            <a:off x="5943600" y="2101304"/>
            <a:ext cx="2901747" cy="133350"/>
          </a:xfrm>
          <a:prstGeom prst="rect">
            <a:avLst/>
          </a:prstGeom>
          <a:noFill/>
        </p:spPr>
        <p:txBody>
          <a:bodyPr wrap="square" lIns="0" tIns="0" rIns="0" bIns="0" rtlCol="0" anchor="t"/>
          <a:lstStyle/>
          <a:p>
            <a:pPr marL="0" indent="0" algn="l">
              <a:spcAft>
                <a:spcPts val="200"/>
              </a:spcAft>
              <a:buNone/>
            </a:pPr>
            <a:r>
              <a:rPr lang="en-US" sz="900" b="1" dirty="0">
                <a:solidFill>
                  <a:srgbClr val="00C6A2"/>
                </a:solidFill>
                <a:latin typeface="Arial" panose="020B0604020202020204" pitchFamily="34" charset="0"/>
                <a:ea typeface="Arial" panose="020B0604020202020204" pitchFamily="34" charset="-122"/>
                <a:cs typeface="Arial" panose="020B0604020202020204" pitchFamily="34" charset="-120"/>
              </a:rPr>
              <a:t>TPU vs Oxford Cloth</a:t>
            </a:r>
            <a:endParaRPr lang="en-US" sz="900" dirty="0"/>
          </a:p>
        </p:txBody>
      </p:sp>
      <p:sp>
        <p:nvSpPr>
          <p:cNvPr id="31" name="Text 29"/>
          <p:cNvSpPr/>
          <p:nvPr/>
        </p:nvSpPr>
        <p:spPr>
          <a:xfrm>
            <a:off x="5943600" y="2259955"/>
            <a:ext cx="2901747" cy="342900"/>
          </a:xfrm>
          <a:prstGeom prst="rect">
            <a:avLst/>
          </a:prstGeom>
          <a:noFill/>
        </p:spPr>
        <p:txBody>
          <a:bodyPr wrap="square" lIns="0" tIns="0" rIns="0" bIns="0" rtlCol="0" anchor="t"/>
          <a:lstStyle/>
          <a:p>
            <a:pPr marL="0" indent="0" algn="l">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TPU offers complete waterproofing vs Oxford cloth, which requires additional coatings. Insulation performance is comparable but TPU requires no extra treatment</a:t>
            </a:r>
            <a:endParaRPr lang="en-US" sz="800" dirty="0"/>
          </a:p>
        </p:txBody>
      </p:sp>
      <p:sp>
        <p:nvSpPr>
          <p:cNvPr id="32" name="Text 30"/>
          <p:cNvSpPr/>
          <p:nvPr/>
        </p:nvSpPr>
        <p:spPr>
          <a:xfrm>
            <a:off x="5816650" y="2831306"/>
            <a:ext cx="3098750" cy="679252"/>
          </a:xfrm>
          <a:prstGeom prst="roundRect">
            <a:avLst>
              <a:gd name="adj" fmla="val 9349"/>
            </a:avLst>
          </a:prstGeom>
          <a:solidFill>
            <a:srgbClr val="FFFFFF"/>
          </a:solidFill>
        </p:spPr>
        <p:txBody>
          <a:bodyPr wrap="square" rtlCol="0" anchor="ctr"/>
          <a:lstStyle/>
          <a:p>
            <a:pPr marL="0" indent="0">
              <a:buNone/>
            </a:pPr>
            <a:endParaRPr lang="en-US" dirty="0"/>
          </a:p>
        </p:txBody>
      </p:sp>
      <p:sp>
        <p:nvSpPr>
          <p:cNvPr id="33" name="Text 31"/>
          <p:cNvSpPr/>
          <p:nvPr/>
        </p:nvSpPr>
        <p:spPr>
          <a:xfrm>
            <a:off x="5943600" y="2920157"/>
            <a:ext cx="2901747" cy="133350"/>
          </a:xfrm>
          <a:prstGeom prst="rect">
            <a:avLst/>
          </a:prstGeom>
          <a:noFill/>
        </p:spPr>
        <p:txBody>
          <a:bodyPr wrap="square" lIns="0" tIns="0" rIns="0" bIns="0" rtlCol="0" anchor="t"/>
          <a:lstStyle/>
          <a:p>
            <a:pPr marL="0" indent="0" algn="l">
              <a:spcAft>
                <a:spcPts val="200"/>
              </a:spcAft>
              <a:buNone/>
            </a:pPr>
            <a:r>
              <a:rPr lang="en-US" sz="900" b="1" dirty="0">
                <a:solidFill>
                  <a:srgbClr val="00C6A2"/>
                </a:solidFill>
                <a:latin typeface="Arial" panose="020B0604020202020204" pitchFamily="34" charset="0"/>
                <a:ea typeface="Arial" panose="020B0604020202020204" pitchFamily="34" charset="-122"/>
                <a:cs typeface="Arial" panose="020B0604020202020204" pitchFamily="34" charset="-120"/>
              </a:rPr>
              <a:t>TPU vs Stainless Steel Coolers</a:t>
            </a:r>
            <a:endParaRPr lang="en-US" sz="900" dirty="0"/>
          </a:p>
        </p:txBody>
      </p:sp>
      <p:sp>
        <p:nvSpPr>
          <p:cNvPr id="34" name="Text 32"/>
          <p:cNvSpPr/>
          <p:nvPr/>
        </p:nvSpPr>
        <p:spPr>
          <a:xfrm>
            <a:off x="5943600" y="3078807"/>
            <a:ext cx="2901747" cy="342900"/>
          </a:xfrm>
          <a:prstGeom prst="rect">
            <a:avLst/>
          </a:prstGeom>
          <a:noFill/>
        </p:spPr>
        <p:txBody>
          <a:bodyPr wrap="square" lIns="0" tIns="0" rIns="0" bIns="0" rtlCol="0" anchor="t"/>
          <a:lstStyle/>
          <a:p>
            <a:pPr marL="0" indent="0" algn="l">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TPU bags are lightweight and foldable with flexible capacity. Stainless steel is heavier but offers longer cold retention — serving different use cases</a:t>
            </a:r>
            <a:endParaRPr lang="en-US" sz="800" dirty="0"/>
          </a:p>
        </p:txBody>
      </p:sp>
      <p:sp>
        <p:nvSpPr>
          <p:cNvPr id="35" name="Text 33"/>
          <p:cNvSpPr/>
          <p:nvPr/>
        </p:nvSpPr>
        <p:spPr>
          <a:xfrm>
            <a:off x="5816650" y="3650159"/>
            <a:ext cx="3098750" cy="564952"/>
          </a:xfrm>
          <a:prstGeom prst="roundRect">
            <a:avLst>
              <a:gd name="adj" fmla="val 11240"/>
            </a:avLst>
          </a:prstGeom>
          <a:solidFill>
            <a:srgbClr val="FFFFFF"/>
          </a:solidFill>
        </p:spPr>
        <p:txBody>
          <a:bodyPr wrap="square" rtlCol="0" anchor="ctr"/>
          <a:lstStyle/>
          <a:p>
            <a:pPr marL="0" indent="0">
              <a:buNone/>
            </a:pPr>
            <a:endParaRPr lang="en-US" dirty="0"/>
          </a:p>
        </p:txBody>
      </p:sp>
      <p:sp>
        <p:nvSpPr>
          <p:cNvPr id="36" name="Text 34"/>
          <p:cNvSpPr/>
          <p:nvPr/>
        </p:nvSpPr>
        <p:spPr>
          <a:xfrm>
            <a:off x="5943600" y="3739009"/>
            <a:ext cx="2901747" cy="133350"/>
          </a:xfrm>
          <a:prstGeom prst="rect">
            <a:avLst/>
          </a:prstGeom>
          <a:noFill/>
        </p:spPr>
        <p:txBody>
          <a:bodyPr wrap="square" lIns="0" tIns="0" rIns="0" bIns="0" rtlCol="0" anchor="t"/>
          <a:lstStyle/>
          <a:p>
            <a:pPr marL="0" indent="0" algn="l">
              <a:spcAft>
                <a:spcPts val="200"/>
              </a:spcAft>
              <a:buNone/>
            </a:pPr>
            <a:r>
              <a:rPr lang="en-US" sz="900" b="1" dirty="0">
                <a:solidFill>
                  <a:srgbClr val="00C6A2"/>
                </a:solidFill>
                <a:latin typeface="Arial" panose="020B0604020202020204" pitchFamily="34" charset="0"/>
                <a:ea typeface="Arial" panose="020B0604020202020204" pitchFamily="34" charset="-122"/>
                <a:cs typeface="Arial" panose="020B0604020202020204" pitchFamily="34" charset="-120"/>
              </a:rPr>
              <a:t>Key Use Scenarios</a:t>
            </a:r>
            <a:endParaRPr lang="en-US" sz="900" dirty="0"/>
          </a:p>
        </p:txBody>
      </p:sp>
      <p:sp>
        <p:nvSpPr>
          <p:cNvPr id="37" name="Text 35"/>
          <p:cNvSpPr/>
          <p:nvPr/>
        </p:nvSpPr>
        <p:spPr>
          <a:xfrm>
            <a:off x="5943600" y="3897660"/>
            <a:ext cx="2901747" cy="228600"/>
          </a:xfrm>
          <a:prstGeom prst="rect">
            <a:avLst/>
          </a:prstGeom>
          <a:noFill/>
        </p:spPr>
        <p:txBody>
          <a:bodyPr wrap="square" lIns="0" tIns="0" rIns="0" bIns="0" rtlCol="0" anchor="t"/>
          <a:lstStyle/>
          <a:p>
            <a:pPr marL="0" indent="0" algn="l">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Camping · Picnics · Fresh Food Delivery · Medical Cold Chain · Baby &amp; Nursing · Sea Fishing · Sports &amp; Outdoor</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4698810"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02 · China Export Data Overview (2022–2024)</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02</a:t>
            </a:r>
            <a:endParaRPr lang="en-US" sz="900" dirty="0"/>
          </a:p>
        </p:txBody>
      </p:sp>
      <p:sp>
        <p:nvSpPr>
          <p:cNvPr id="6" name="Text 4"/>
          <p:cNvSpPr/>
          <p:nvPr/>
        </p:nvSpPr>
        <p:spPr>
          <a:xfrm>
            <a:off x="355550" y="866626"/>
            <a:ext cx="8601557" cy="501402"/>
          </a:xfrm>
          <a:prstGeom prst="rect">
            <a:avLst/>
          </a:prstGeom>
          <a:noFill/>
        </p:spPr>
        <p:txBody>
          <a:bodyPr wrap="square" lIns="0" tIns="0" rIns="0" bIns="0" rtlCol="0" anchor="t"/>
          <a:lstStyle/>
          <a:p>
            <a:pPr marL="0" indent="0" algn="l">
              <a:lnSpc>
                <a:spcPts val="1320"/>
              </a:lnSpc>
              <a:buNone/>
            </a:pPr>
            <a:r>
              <a:rPr lang="en-US" sz="850" dirty="0">
                <a:solidFill>
                  <a:srgbClr val="334155"/>
                </a:solidFill>
                <a:latin typeface="Arial" panose="020B0604020202020204" pitchFamily="34" charset="0"/>
                <a:ea typeface="Arial" panose="020B0604020202020204" pitchFamily="34" charset="-122"/>
                <a:cs typeface="Arial" panose="020B0604020202020204" pitchFamily="34" charset="-120"/>
              </a:rPr>
              <a:t>China is the world's largest producer and exporter of cooler bags, including TPU variants. Key manufacturing hubs include Guangdong (Shantou, Guangzhou), Zhejiang (Yiwu, Ningbo), and Fujian. TPU cooler bag exports are primarily classified under HS codes 4202.92 and 4202.99. Driven by the global outdoor recreation boom, export volumes have expanded consistently over the past three years.</a:t>
            </a:r>
            <a:endParaRPr lang="en-US" sz="850" dirty="0"/>
          </a:p>
        </p:txBody>
      </p:sp>
      <p:sp>
        <p:nvSpPr>
          <p:cNvPr id="7" name="Text 5"/>
          <p:cNvSpPr/>
          <p:nvPr/>
        </p:nvSpPr>
        <p:spPr>
          <a:xfrm>
            <a:off x="355550" y="1520428"/>
            <a:ext cx="1993850" cy="1091952"/>
          </a:xfrm>
          <a:prstGeom prst="roundRect">
            <a:avLst>
              <a:gd name="adj" fmla="val 9304"/>
            </a:avLst>
          </a:prstGeom>
          <a:solidFill>
            <a:srgbClr val="FFFFFF"/>
          </a:solidFill>
        </p:spPr>
        <p:txBody>
          <a:bodyPr wrap="square" rtlCol="0" anchor="ctr"/>
          <a:lstStyle/>
          <a:p>
            <a:pPr marL="0" indent="0">
              <a:buNone/>
            </a:pPr>
            <a:endParaRPr lang="en-US" dirty="0"/>
          </a:p>
        </p:txBody>
      </p:sp>
      <p:sp>
        <p:nvSpPr>
          <p:cNvPr id="8" name="Shape 6"/>
          <p:cNvSpPr/>
          <p:nvPr/>
        </p:nvSpPr>
        <p:spPr>
          <a:xfrm>
            <a:off x="355550" y="1544241"/>
            <a:ext cx="1993850" cy="0"/>
          </a:xfrm>
          <a:prstGeom prst="line">
            <a:avLst/>
          </a:prstGeom>
          <a:noFill/>
          <a:ln w="47625">
            <a:solidFill>
              <a:srgbClr val="00C6A2"/>
            </a:solidFill>
            <a:prstDash val="solid"/>
          </a:ln>
        </p:spPr>
      </p:sp>
      <p:sp>
        <p:nvSpPr>
          <p:cNvPr id="9" name="Text 7"/>
          <p:cNvSpPr/>
          <p:nvPr/>
        </p:nvSpPr>
        <p:spPr>
          <a:xfrm>
            <a:off x="533251" y="1720453"/>
            <a:ext cx="1671218" cy="114300"/>
          </a:xfrm>
          <a:prstGeom prst="rect">
            <a:avLst/>
          </a:prstGeom>
          <a:noFill/>
        </p:spPr>
        <p:txBody>
          <a:bodyPr wrap="square" lIns="0" tIns="0" rIns="0" bIns="0" rtlCol="0" anchor="t"/>
          <a:lstStyle/>
          <a:p>
            <a:pPr marL="0" indent="0" algn="l">
              <a:spcAft>
                <a:spcPts val="4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2022</a:t>
            </a:r>
            <a:endParaRPr lang="en-US" sz="800" dirty="0"/>
          </a:p>
        </p:txBody>
      </p:sp>
      <p:sp>
        <p:nvSpPr>
          <p:cNvPr id="10" name="Text 8"/>
          <p:cNvSpPr/>
          <p:nvPr/>
        </p:nvSpPr>
        <p:spPr>
          <a:xfrm>
            <a:off x="533251" y="1885504"/>
            <a:ext cx="1671218" cy="266700"/>
          </a:xfrm>
          <a:prstGeom prst="rect">
            <a:avLst/>
          </a:prstGeom>
          <a:noFill/>
        </p:spPr>
        <p:txBody>
          <a:bodyPr wrap="square" lIns="0" tIns="0" rIns="0" bIns="0" rtlCol="0" anchor="t"/>
          <a:lstStyle/>
          <a:p>
            <a:pPr marL="0" indent="0" algn="l">
              <a:spcAft>
                <a:spcPts val="200"/>
              </a:spcAft>
              <a:buNone/>
            </a:pPr>
            <a:r>
              <a:rPr lang="en-US" sz="1800" b="1" dirty="0">
                <a:solidFill>
                  <a:srgbClr val="0D2137"/>
                </a:solidFill>
                <a:latin typeface="Arial" panose="020B0604020202020204" pitchFamily="34" charset="0"/>
                <a:ea typeface="Arial" panose="020B0604020202020204" pitchFamily="34" charset="-122"/>
                <a:cs typeface="Arial" panose="020B0604020202020204" pitchFamily="34" charset="-120"/>
              </a:rPr>
              <a:t>$378M</a:t>
            </a:r>
            <a:endParaRPr lang="en-US" sz="1800" dirty="0"/>
          </a:p>
        </p:txBody>
      </p:sp>
      <p:sp>
        <p:nvSpPr>
          <p:cNvPr id="11" name="Text 9"/>
          <p:cNvSpPr/>
          <p:nvPr/>
        </p:nvSpPr>
        <p:spPr>
          <a:xfrm>
            <a:off x="533251" y="2177504"/>
            <a:ext cx="1671218" cy="104775"/>
          </a:xfrm>
          <a:prstGeom prst="rect">
            <a:avLst/>
          </a:prstGeom>
          <a:noFill/>
        </p:spPr>
        <p:txBody>
          <a:bodyPr wrap="square" lIns="0" tIns="0" rIns="0" bIns="0" rtlCol="0" anchor="t"/>
          <a:lstStyle/>
          <a:p>
            <a:pPr marL="0" indent="0" algn="l">
              <a:spcAft>
                <a:spcPts val="500"/>
              </a:spcAft>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TPU / Soft Cooler Bag Export Value</a:t>
            </a:r>
            <a:endParaRPr lang="en-US" sz="750" dirty="0"/>
          </a:p>
        </p:txBody>
      </p:sp>
      <p:sp>
        <p:nvSpPr>
          <p:cNvPr id="12" name="Text 10"/>
          <p:cNvSpPr/>
          <p:nvPr/>
        </p:nvSpPr>
        <p:spPr>
          <a:xfrm>
            <a:off x="533251" y="2345680"/>
            <a:ext cx="1671218" cy="114300"/>
          </a:xfrm>
          <a:prstGeom prst="rect">
            <a:avLst/>
          </a:prstGeom>
          <a:noFill/>
        </p:spPr>
        <p:txBody>
          <a:bodyPr wrap="square" lIns="0" tIns="0" rIns="0" bIns="0" rtlCol="0" anchor="t"/>
          <a:lstStyle/>
          <a:p>
            <a:pPr marL="0" indent="0" algn="l">
              <a:buNone/>
            </a:pPr>
            <a:r>
              <a:rPr lang="en-US" sz="850" b="1" dirty="0">
                <a:solidFill>
                  <a:srgbClr val="00C6A2"/>
                </a:solidFill>
                <a:latin typeface="Arial" panose="020B0604020202020204" pitchFamily="34" charset="0"/>
                <a:ea typeface="Arial" panose="020B0604020202020204" pitchFamily="34" charset="-122"/>
                <a:cs typeface="Arial" panose="020B0604020202020204" pitchFamily="34" charset="-120"/>
              </a:rPr>
              <a:t>▲ +8.3% YoY</a:t>
            </a:r>
            <a:endParaRPr lang="en-US" sz="850" dirty="0"/>
          </a:p>
        </p:txBody>
      </p:sp>
      <p:sp>
        <p:nvSpPr>
          <p:cNvPr id="13" name="Text 11"/>
          <p:cNvSpPr/>
          <p:nvPr/>
        </p:nvSpPr>
        <p:spPr>
          <a:xfrm>
            <a:off x="2501801" y="1520428"/>
            <a:ext cx="1993999" cy="1091952"/>
          </a:xfrm>
          <a:prstGeom prst="roundRect">
            <a:avLst>
              <a:gd name="adj" fmla="val 9304"/>
            </a:avLst>
          </a:prstGeom>
          <a:solidFill>
            <a:srgbClr val="FFFFFF"/>
          </a:solidFill>
        </p:spPr>
        <p:txBody>
          <a:bodyPr wrap="square" rtlCol="0" anchor="ctr"/>
          <a:lstStyle/>
          <a:p>
            <a:pPr marL="0" indent="0">
              <a:buNone/>
            </a:pPr>
            <a:endParaRPr lang="en-US" dirty="0"/>
          </a:p>
        </p:txBody>
      </p:sp>
      <p:sp>
        <p:nvSpPr>
          <p:cNvPr id="14" name="Shape 12"/>
          <p:cNvSpPr/>
          <p:nvPr/>
        </p:nvSpPr>
        <p:spPr>
          <a:xfrm>
            <a:off x="2501801" y="1544241"/>
            <a:ext cx="1993999" cy="0"/>
          </a:xfrm>
          <a:prstGeom prst="line">
            <a:avLst/>
          </a:prstGeom>
          <a:noFill/>
          <a:ln w="47625">
            <a:solidFill>
              <a:srgbClr val="00C6A2"/>
            </a:solidFill>
            <a:prstDash val="solid"/>
          </a:ln>
        </p:spPr>
      </p:sp>
      <p:sp>
        <p:nvSpPr>
          <p:cNvPr id="15" name="Text 13"/>
          <p:cNvSpPr/>
          <p:nvPr/>
        </p:nvSpPr>
        <p:spPr>
          <a:xfrm>
            <a:off x="2679502" y="1720453"/>
            <a:ext cx="1671370" cy="114300"/>
          </a:xfrm>
          <a:prstGeom prst="rect">
            <a:avLst/>
          </a:prstGeom>
          <a:noFill/>
        </p:spPr>
        <p:txBody>
          <a:bodyPr wrap="square" lIns="0" tIns="0" rIns="0" bIns="0" rtlCol="0" anchor="t"/>
          <a:lstStyle/>
          <a:p>
            <a:pPr marL="0" indent="0" algn="l">
              <a:spcAft>
                <a:spcPts val="4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2023</a:t>
            </a:r>
            <a:endParaRPr lang="en-US" sz="800" dirty="0"/>
          </a:p>
        </p:txBody>
      </p:sp>
      <p:sp>
        <p:nvSpPr>
          <p:cNvPr id="16" name="Text 14"/>
          <p:cNvSpPr/>
          <p:nvPr/>
        </p:nvSpPr>
        <p:spPr>
          <a:xfrm>
            <a:off x="2679502" y="1885504"/>
            <a:ext cx="1671370" cy="266700"/>
          </a:xfrm>
          <a:prstGeom prst="rect">
            <a:avLst/>
          </a:prstGeom>
          <a:noFill/>
        </p:spPr>
        <p:txBody>
          <a:bodyPr wrap="square" lIns="0" tIns="0" rIns="0" bIns="0" rtlCol="0" anchor="t"/>
          <a:lstStyle/>
          <a:p>
            <a:pPr marL="0" indent="0" algn="l">
              <a:spcAft>
                <a:spcPts val="200"/>
              </a:spcAft>
              <a:buNone/>
            </a:pPr>
            <a:r>
              <a:rPr lang="en-US" sz="1800" b="1" dirty="0">
                <a:solidFill>
                  <a:srgbClr val="0D2137"/>
                </a:solidFill>
                <a:latin typeface="Arial" panose="020B0604020202020204" pitchFamily="34" charset="0"/>
                <a:ea typeface="Arial" panose="020B0604020202020204" pitchFamily="34" charset="-122"/>
                <a:cs typeface="Arial" panose="020B0604020202020204" pitchFamily="34" charset="-120"/>
              </a:rPr>
              <a:t>$412M</a:t>
            </a:r>
            <a:endParaRPr lang="en-US" sz="1800" dirty="0"/>
          </a:p>
        </p:txBody>
      </p:sp>
      <p:sp>
        <p:nvSpPr>
          <p:cNvPr id="17" name="Text 15"/>
          <p:cNvSpPr/>
          <p:nvPr/>
        </p:nvSpPr>
        <p:spPr>
          <a:xfrm>
            <a:off x="2679502" y="2177504"/>
            <a:ext cx="1671370" cy="104775"/>
          </a:xfrm>
          <a:prstGeom prst="rect">
            <a:avLst/>
          </a:prstGeom>
          <a:noFill/>
        </p:spPr>
        <p:txBody>
          <a:bodyPr wrap="square" lIns="0" tIns="0" rIns="0" bIns="0" rtlCol="0" anchor="t"/>
          <a:lstStyle/>
          <a:p>
            <a:pPr marL="0" indent="0" algn="l">
              <a:spcAft>
                <a:spcPts val="500"/>
              </a:spcAft>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TPU / Soft Cooler Bag Export Value</a:t>
            </a:r>
            <a:endParaRPr lang="en-US" sz="750" dirty="0"/>
          </a:p>
        </p:txBody>
      </p:sp>
      <p:sp>
        <p:nvSpPr>
          <p:cNvPr id="18" name="Text 16"/>
          <p:cNvSpPr/>
          <p:nvPr/>
        </p:nvSpPr>
        <p:spPr>
          <a:xfrm>
            <a:off x="2679502" y="2345680"/>
            <a:ext cx="1671370" cy="114300"/>
          </a:xfrm>
          <a:prstGeom prst="rect">
            <a:avLst/>
          </a:prstGeom>
          <a:noFill/>
        </p:spPr>
        <p:txBody>
          <a:bodyPr wrap="square" lIns="0" tIns="0" rIns="0" bIns="0" rtlCol="0" anchor="t"/>
          <a:lstStyle/>
          <a:p>
            <a:pPr marL="0" indent="0" algn="l">
              <a:buNone/>
            </a:pPr>
            <a:r>
              <a:rPr lang="en-US" sz="850" b="1" dirty="0">
                <a:solidFill>
                  <a:srgbClr val="00C6A2"/>
                </a:solidFill>
                <a:latin typeface="Arial" panose="020B0604020202020204" pitchFamily="34" charset="0"/>
                <a:ea typeface="Arial" panose="020B0604020202020204" pitchFamily="34" charset="-122"/>
                <a:cs typeface="Arial" panose="020B0604020202020204" pitchFamily="34" charset="-120"/>
              </a:rPr>
              <a:t>▲ +9.0% YoY</a:t>
            </a:r>
            <a:endParaRPr lang="en-US" sz="850" dirty="0"/>
          </a:p>
        </p:txBody>
      </p:sp>
      <p:sp>
        <p:nvSpPr>
          <p:cNvPr id="19" name="Text 17"/>
          <p:cNvSpPr/>
          <p:nvPr/>
        </p:nvSpPr>
        <p:spPr>
          <a:xfrm>
            <a:off x="4648200" y="1520428"/>
            <a:ext cx="1993850" cy="1091952"/>
          </a:xfrm>
          <a:prstGeom prst="roundRect">
            <a:avLst>
              <a:gd name="adj" fmla="val 9304"/>
            </a:avLst>
          </a:prstGeom>
          <a:solidFill>
            <a:srgbClr val="FFFFFF"/>
          </a:solidFill>
        </p:spPr>
        <p:txBody>
          <a:bodyPr wrap="square" rtlCol="0" anchor="ctr"/>
          <a:lstStyle/>
          <a:p>
            <a:pPr marL="0" indent="0">
              <a:buNone/>
            </a:pPr>
            <a:endParaRPr lang="en-US" dirty="0"/>
          </a:p>
        </p:txBody>
      </p:sp>
      <p:sp>
        <p:nvSpPr>
          <p:cNvPr id="20" name="Shape 18"/>
          <p:cNvSpPr/>
          <p:nvPr/>
        </p:nvSpPr>
        <p:spPr>
          <a:xfrm>
            <a:off x="4648200" y="1544241"/>
            <a:ext cx="1993850" cy="0"/>
          </a:xfrm>
          <a:prstGeom prst="line">
            <a:avLst/>
          </a:prstGeom>
          <a:noFill/>
          <a:ln w="47625">
            <a:solidFill>
              <a:srgbClr val="00C6A2"/>
            </a:solidFill>
            <a:prstDash val="solid"/>
          </a:ln>
        </p:spPr>
      </p:sp>
      <p:sp>
        <p:nvSpPr>
          <p:cNvPr id="21" name="Text 19"/>
          <p:cNvSpPr/>
          <p:nvPr/>
        </p:nvSpPr>
        <p:spPr>
          <a:xfrm>
            <a:off x="4825901" y="1720453"/>
            <a:ext cx="1671218" cy="114300"/>
          </a:xfrm>
          <a:prstGeom prst="rect">
            <a:avLst/>
          </a:prstGeom>
          <a:noFill/>
        </p:spPr>
        <p:txBody>
          <a:bodyPr wrap="square" lIns="0" tIns="0" rIns="0" bIns="0" rtlCol="0" anchor="t"/>
          <a:lstStyle/>
          <a:p>
            <a:pPr marL="0" indent="0" algn="l">
              <a:spcAft>
                <a:spcPts val="4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2024</a:t>
            </a:r>
            <a:endParaRPr lang="en-US" sz="800" dirty="0"/>
          </a:p>
        </p:txBody>
      </p:sp>
      <p:sp>
        <p:nvSpPr>
          <p:cNvPr id="22" name="Text 20"/>
          <p:cNvSpPr/>
          <p:nvPr/>
        </p:nvSpPr>
        <p:spPr>
          <a:xfrm>
            <a:off x="4825901" y="1885504"/>
            <a:ext cx="1671218" cy="266700"/>
          </a:xfrm>
          <a:prstGeom prst="rect">
            <a:avLst/>
          </a:prstGeom>
          <a:noFill/>
        </p:spPr>
        <p:txBody>
          <a:bodyPr wrap="square" lIns="0" tIns="0" rIns="0" bIns="0" rtlCol="0" anchor="t"/>
          <a:lstStyle/>
          <a:p>
            <a:pPr marL="0" indent="0" algn="l">
              <a:spcAft>
                <a:spcPts val="200"/>
              </a:spcAft>
              <a:buNone/>
            </a:pPr>
            <a:r>
              <a:rPr lang="en-US" sz="1800" b="1" dirty="0">
                <a:solidFill>
                  <a:srgbClr val="0D2137"/>
                </a:solidFill>
                <a:latin typeface="Arial" panose="020B0604020202020204" pitchFamily="34" charset="0"/>
                <a:ea typeface="Arial" panose="020B0604020202020204" pitchFamily="34" charset="-122"/>
                <a:cs typeface="Arial" panose="020B0604020202020204" pitchFamily="34" charset="-120"/>
              </a:rPr>
              <a:t>$445M</a:t>
            </a:r>
            <a:endParaRPr lang="en-US" sz="1800" dirty="0"/>
          </a:p>
        </p:txBody>
      </p:sp>
      <p:sp>
        <p:nvSpPr>
          <p:cNvPr id="23" name="Text 21"/>
          <p:cNvSpPr/>
          <p:nvPr/>
        </p:nvSpPr>
        <p:spPr>
          <a:xfrm>
            <a:off x="4825901" y="2177504"/>
            <a:ext cx="1671218" cy="104775"/>
          </a:xfrm>
          <a:prstGeom prst="rect">
            <a:avLst/>
          </a:prstGeom>
          <a:noFill/>
        </p:spPr>
        <p:txBody>
          <a:bodyPr wrap="square" lIns="0" tIns="0" rIns="0" bIns="0" rtlCol="0" anchor="t"/>
          <a:lstStyle/>
          <a:p>
            <a:pPr marL="0" indent="0" algn="l">
              <a:spcAft>
                <a:spcPts val="500"/>
              </a:spcAft>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TPU / Soft Cooler Bag Export Value</a:t>
            </a:r>
            <a:endParaRPr lang="en-US" sz="750" dirty="0"/>
          </a:p>
        </p:txBody>
      </p:sp>
      <p:sp>
        <p:nvSpPr>
          <p:cNvPr id="24" name="Text 22"/>
          <p:cNvSpPr/>
          <p:nvPr/>
        </p:nvSpPr>
        <p:spPr>
          <a:xfrm>
            <a:off x="4825901" y="2345680"/>
            <a:ext cx="1671218" cy="114300"/>
          </a:xfrm>
          <a:prstGeom prst="rect">
            <a:avLst/>
          </a:prstGeom>
          <a:noFill/>
        </p:spPr>
        <p:txBody>
          <a:bodyPr wrap="square" lIns="0" tIns="0" rIns="0" bIns="0" rtlCol="0" anchor="t"/>
          <a:lstStyle/>
          <a:p>
            <a:pPr marL="0" indent="0" algn="l">
              <a:buNone/>
            </a:pPr>
            <a:r>
              <a:rPr lang="en-US" sz="850" b="1" dirty="0">
                <a:solidFill>
                  <a:srgbClr val="00C6A2"/>
                </a:solidFill>
                <a:latin typeface="Arial" panose="020B0604020202020204" pitchFamily="34" charset="0"/>
                <a:ea typeface="Arial" panose="020B0604020202020204" pitchFamily="34" charset="-122"/>
                <a:cs typeface="Arial" panose="020B0604020202020204" pitchFamily="34" charset="-120"/>
              </a:rPr>
              <a:t>▲ +8.0% YoY</a:t>
            </a:r>
            <a:endParaRPr lang="en-US" sz="850" dirty="0"/>
          </a:p>
        </p:txBody>
      </p:sp>
      <p:sp>
        <p:nvSpPr>
          <p:cNvPr id="25" name="Text 23"/>
          <p:cNvSpPr/>
          <p:nvPr/>
        </p:nvSpPr>
        <p:spPr>
          <a:xfrm>
            <a:off x="6794450" y="1520428"/>
            <a:ext cx="1993999" cy="1091952"/>
          </a:xfrm>
          <a:prstGeom prst="roundRect">
            <a:avLst>
              <a:gd name="adj" fmla="val 9304"/>
            </a:avLst>
          </a:prstGeom>
          <a:solidFill>
            <a:srgbClr val="FFFFFF"/>
          </a:solidFill>
        </p:spPr>
        <p:txBody>
          <a:bodyPr wrap="square" rtlCol="0" anchor="ctr"/>
          <a:lstStyle/>
          <a:p>
            <a:pPr marL="0" indent="0">
              <a:buNone/>
            </a:pPr>
            <a:endParaRPr lang="en-US" dirty="0"/>
          </a:p>
        </p:txBody>
      </p:sp>
      <p:sp>
        <p:nvSpPr>
          <p:cNvPr id="26" name="Shape 24"/>
          <p:cNvSpPr/>
          <p:nvPr/>
        </p:nvSpPr>
        <p:spPr>
          <a:xfrm>
            <a:off x="6794450" y="1544241"/>
            <a:ext cx="1993999" cy="0"/>
          </a:xfrm>
          <a:prstGeom prst="line">
            <a:avLst/>
          </a:prstGeom>
          <a:noFill/>
          <a:ln w="47625">
            <a:solidFill>
              <a:srgbClr val="00C6A2"/>
            </a:solidFill>
            <a:prstDash val="solid"/>
          </a:ln>
        </p:spPr>
      </p:sp>
      <p:sp>
        <p:nvSpPr>
          <p:cNvPr id="27" name="Text 25"/>
          <p:cNvSpPr/>
          <p:nvPr/>
        </p:nvSpPr>
        <p:spPr>
          <a:xfrm>
            <a:off x="6972151" y="1720453"/>
            <a:ext cx="1671370" cy="114300"/>
          </a:xfrm>
          <a:prstGeom prst="rect">
            <a:avLst/>
          </a:prstGeom>
          <a:noFill/>
        </p:spPr>
        <p:txBody>
          <a:bodyPr wrap="square" lIns="0" tIns="0" rIns="0" bIns="0" rtlCol="0" anchor="t"/>
          <a:lstStyle/>
          <a:p>
            <a:pPr marL="0" indent="0" algn="l">
              <a:spcAft>
                <a:spcPts val="400"/>
              </a:spcAft>
              <a:buNone/>
            </a:pPr>
            <a:r>
              <a:rPr lang="en-US" sz="800" dirty="0">
                <a:solidFill>
                  <a:srgbClr val="8AAFC8"/>
                </a:solidFill>
                <a:latin typeface="Arial" panose="020B0604020202020204" pitchFamily="34" charset="0"/>
                <a:ea typeface="Arial" panose="020B0604020202020204" pitchFamily="34" charset="-122"/>
                <a:cs typeface="Arial" panose="020B0604020202020204" pitchFamily="34" charset="-120"/>
              </a:rPr>
              <a:t>2024 Avg. Unit Price</a:t>
            </a:r>
            <a:endParaRPr lang="en-US" sz="800" dirty="0"/>
          </a:p>
        </p:txBody>
      </p:sp>
      <p:sp>
        <p:nvSpPr>
          <p:cNvPr id="28" name="Text 26"/>
          <p:cNvSpPr/>
          <p:nvPr/>
        </p:nvSpPr>
        <p:spPr>
          <a:xfrm>
            <a:off x="6972151" y="1885504"/>
            <a:ext cx="1671370" cy="266700"/>
          </a:xfrm>
          <a:prstGeom prst="rect">
            <a:avLst/>
          </a:prstGeom>
          <a:noFill/>
        </p:spPr>
        <p:txBody>
          <a:bodyPr wrap="square" lIns="0" tIns="0" rIns="0" bIns="0" rtlCol="0" anchor="t"/>
          <a:lstStyle/>
          <a:p>
            <a:pPr marL="0" indent="0" algn="l">
              <a:spcAft>
                <a:spcPts val="200"/>
              </a:spcAft>
              <a:buNone/>
            </a:pPr>
            <a:r>
              <a:rPr lang="en-US" sz="1800" b="1" dirty="0">
                <a:solidFill>
                  <a:srgbClr val="0D2137"/>
                </a:solidFill>
                <a:latin typeface="Arial" panose="020B0604020202020204" pitchFamily="34" charset="0"/>
                <a:ea typeface="Arial" panose="020B0604020202020204" pitchFamily="34" charset="-122"/>
                <a:cs typeface="Arial" panose="020B0604020202020204" pitchFamily="34" charset="-120"/>
              </a:rPr>
              <a:t>$4.20</a:t>
            </a:r>
            <a:endParaRPr lang="en-US" sz="1800" dirty="0"/>
          </a:p>
        </p:txBody>
      </p:sp>
      <p:sp>
        <p:nvSpPr>
          <p:cNvPr id="29" name="Text 27"/>
          <p:cNvSpPr/>
          <p:nvPr/>
        </p:nvSpPr>
        <p:spPr>
          <a:xfrm>
            <a:off x="6972151" y="2177504"/>
            <a:ext cx="1671370" cy="104775"/>
          </a:xfrm>
          <a:prstGeom prst="rect">
            <a:avLst/>
          </a:prstGeom>
          <a:noFill/>
        </p:spPr>
        <p:txBody>
          <a:bodyPr wrap="square" lIns="0" tIns="0" rIns="0" bIns="0" rtlCol="0" anchor="t"/>
          <a:lstStyle/>
          <a:p>
            <a:pPr marL="0" indent="0" algn="l">
              <a:spcAft>
                <a:spcPts val="500"/>
              </a:spcAft>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Average Export Price (USD/unit)</a:t>
            </a:r>
            <a:endParaRPr lang="en-US" sz="750" dirty="0"/>
          </a:p>
        </p:txBody>
      </p:sp>
      <p:sp>
        <p:nvSpPr>
          <p:cNvPr id="30" name="Text 28"/>
          <p:cNvSpPr/>
          <p:nvPr/>
        </p:nvSpPr>
        <p:spPr>
          <a:xfrm>
            <a:off x="6972151" y="2345680"/>
            <a:ext cx="1671370" cy="114300"/>
          </a:xfrm>
          <a:prstGeom prst="rect">
            <a:avLst/>
          </a:prstGeom>
          <a:noFill/>
        </p:spPr>
        <p:txBody>
          <a:bodyPr wrap="square" lIns="0" tIns="0" rIns="0" bIns="0" rtlCol="0" anchor="t"/>
          <a:lstStyle/>
          <a:p>
            <a:pPr marL="0" indent="0" algn="l">
              <a:buNone/>
            </a:pPr>
            <a:r>
              <a:rPr lang="en-US" sz="850" b="1" dirty="0">
                <a:solidFill>
                  <a:srgbClr val="00C6A2"/>
                </a:solidFill>
                <a:latin typeface="Arial" panose="020B0604020202020204" pitchFamily="34" charset="0"/>
                <a:ea typeface="Arial" panose="020B0604020202020204" pitchFamily="34" charset="-122"/>
                <a:cs typeface="Arial" panose="020B0604020202020204" pitchFamily="34" charset="-120"/>
              </a:rPr>
              <a:t>▲ +5.1% vs 2022</a:t>
            </a:r>
            <a:endParaRPr lang="en-US" sz="850" dirty="0"/>
          </a:p>
        </p:txBody>
      </p:sp>
      <p:sp>
        <p:nvSpPr>
          <p:cNvPr id="31" name="Text 29"/>
          <p:cNvSpPr/>
          <p:nvPr/>
        </p:nvSpPr>
        <p:spPr>
          <a:xfrm>
            <a:off x="355550" y="2764780"/>
            <a:ext cx="8432899" cy="1664345"/>
          </a:xfrm>
          <a:prstGeom prst="roundRect">
            <a:avLst>
              <a:gd name="adj" fmla="val 4578"/>
            </a:avLst>
          </a:prstGeom>
          <a:solidFill>
            <a:srgbClr val="EEF3F8"/>
          </a:solidFill>
          <a:ln w="9525">
            <a:solidFill>
              <a:srgbClr val="BAC8D8"/>
            </a:solidFill>
          </a:ln>
        </p:spPr>
        <p:txBody>
          <a:bodyPr wrap="square" rtlCol="0" anchor="ctr"/>
          <a:lstStyle/>
          <a:p>
            <a:pPr marL="0" indent="0">
              <a:buNone/>
            </a:pPr>
            <a:endParaRPr lang="en-US" dirty="0"/>
          </a:p>
        </p:txBody>
      </p:sp>
      <p:sp>
        <p:nvSpPr>
          <p:cNvPr id="32" name="Text 30"/>
          <p:cNvSpPr/>
          <p:nvPr/>
        </p:nvSpPr>
        <p:spPr>
          <a:xfrm>
            <a:off x="2956917" y="3530203"/>
            <a:ext cx="3294617" cy="133350"/>
          </a:xfrm>
          <a:prstGeom prst="rect">
            <a:avLst/>
          </a:prstGeom>
          <a:noFill/>
        </p:spPr>
        <p:txBody>
          <a:bodyPr wrap="square" lIns="0" tIns="0" rIns="0" bIns="0" rtlCol="0" anchor="t"/>
          <a:lstStyle/>
          <a:p>
            <a:pPr marL="0" indent="0" algn="l">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[Chart: China TPU Cooler Bag Annual Export Value 2022–2024]</a:t>
            </a:r>
            <a:endParaRPr lang="en-US" sz="900" dirty="0"/>
          </a:p>
        </p:txBody>
      </p:sp>
      <p:sp>
        <p:nvSpPr>
          <p:cNvPr id="33" name="Text 31"/>
          <p:cNvSpPr/>
          <p:nvPr/>
        </p:nvSpPr>
        <p:spPr>
          <a:xfrm>
            <a:off x="355550" y="4581525"/>
            <a:ext cx="8601557" cy="104775"/>
          </a:xfrm>
          <a:prstGeom prst="rect">
            <a:avLst/>
          </a:prstGeom>
          <a:noFill/>
        </p:spPr>
        <p:txBody>
          <a:bodyPr wrap="square" lIns="0" tIns="0" rIns="0" bIns="0" rtlCol="0" anchor="t"/>
          <a:lstStyle/>
          <a:p>
            <a:pPr marL="0" indent="0" algn="l">
              <a:buNone/>
            </a:pPr>
            <a:r>
              <a:rPr lang="en-US" sz="750" dirty="0">
                <a:solidFill>
                  <a:srgbClr val="9EAAB8"/>
                </a:solidFill>
                <a:latin typeface="Arial" panose="020B0604020202020204" pitchFamily="34" charset="0"/>
                <a:ea typeface="Arial" panose="020B0604020202020204" pitchFamily="34" charset="-122"/>
                <a:cs typeface="Arial" panose="020B0604020202020204" pitchFamily="34" charset="-120"/>
              </a:rPr>
              <a:t>Sources: China Customs (GACC) · ITC Trade Map · IndexBox Market Report · GMInsights Industry Analysis (2025)</a:t>
            </a:r>
            <a:endParaRPr lang="en-US" sz="7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6079474"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02 · HS Code Breakdown &amp; Regional Production Structure</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02</a:t>
            </a:r>
            <a:endParaRPr lang="en-US" sz="900" dirty="0"/>
          </a:p>
        </p:txBody>
      </p:sp>
      <p:sp>
        <p:nvSpPr>
          <p:cNvPr id="6" name="Text 4"/>
          <p:cNvSpPr/>
          <p:nvPr/>
        </p:nvSpPr>
        <p:spPr>
          <a:xfrm>
            <a:off x="330101" y="841177"/>
            <a:ext cx="5440984" cy="152400"/>
          </a:xfrm>
          <a:prstGeom prst="rect">
            <a:avLst/>
          </a:prstGeom>
          <a:noFill/>
        </p:spPr>
        <p:txBody>
          <a:bodyPr wrap="square" lIns="0" tIns="0" rIns="0" bIns="0" rtlCol="0" anchor="t"/>
          <a:lstStyle/>
          <a:p>
            <a:pPr marL="0" indent="0" algn="l">
              <a:spcAft>
                <a:spcPts val="400"/>
              </a:spcAft>
              <a:buNone/>
            </a:pPr>
            <a:r>
              <a:rPr lang="en-US" sz="1050" b="1" dirty="0">
                <a:solidFill>
                  <a:srgbClr val="0D2137"/>
                </a:solidFill>
                <a:latin typeface="Arial" panose="020B0604020202020204" pitchFamily="34" charset="0"/>
                <a:ea typeface="Arial" panose="020B0604020202020204" pitchFamily="34" charset="-122"/>
                <a:cs typeface="Arial" panose="020B0604020202020204" pitchFamily="34" charset="-120"/>
              </a:rPr>
              <a:t>China TPU Cooler Bag Export by HS Code (2024)</a:t>
            </a:r>
            <a:endParaRPr lang="en-US" sz="1050" dirty="0"/>
          </a:p>
        </p:txBody>
      </p:sp>
      <p:sp>
        <p:nvSpPr>
          <p:cNvPr id="7" name="Text 5"/>
          <p:cNvSpPr/>
          <p:nvPr/>
        </p:nvSpPr>
        <p:spPr>
          <a:xfrm>
            <a:off x="330101" y="1133177"/>
            <a:ext cx="5334298" cy="444401"/>
          </a:xfrm>
          <a:prstGeom prst="roundRect">
            <a:avLst>
              <a:gd name="adj" fmla="val 14289"/>
            </a:avLst>
          </a:prstGeom>
          <a:solidFill>
            <a:srgbClr val="F5F8FC"/>
          </a:solidFill>
        </p:spPr>
        <p:txBody>
          <a:bodyPr wrap="square" rtlCol="0" anchor="ctr"/>
          <a:lstStyle/>
          <a:p>
            <a:pPr marL="0" indent="0">
              <a:buNone/>
            </a:pPr>
            <a:endParaRPr lang="en-US" dirty="0"/>
          </a:p>
        </p:txBody>
      </p:sp>
      <p:sp>
        <p:nvSpPr>
          <p:cNvPr id="8" name="Text 6"/>
          <p:cNvSpPr/>
          <p:nvPr/>
        </p:nvSpPr>
        <p:spPr>
          <a:xfrm>
            <a:off x="457051" y="1229916"/>
            <a:ext cx="3457807"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HS 4202.92 — Travel Bags / Sports Bags (Soft Material)</a:t>
            </a:r>
            <a:endParaRPr lang="en-US" sz="900" dirty="0"/>
          </a:p>
        </p:txBody>
      </p:sp>
      <p:sp>
        <p:nvSpPr>
          <p:cNvPr id="9" name="Text 7"/>
          <p:cNvSpPr/>
          <p:nvPr/>
        </p:nvSpPr>
        <p:spPr>
          <a:xfrm>
            <a:off x="457051" y="1375916"/>
            <a:ext cx="3457807" cy="104775"/>
          </a:xfrm>
          <a:prstGeom prst="rect">
            <a:avLst/>
          </a:prstGeom>
          <a:noFill/>
        </p:spPr>
        <p:txBody>
          <a:bodyPr wrap="square" lIns="0" tIns="0" rIns="0" bIns="0" rtlCol="0" anchor="t"/>
          <a:lstStyle/>
          <a:p>
            <a:pPr marL="0" indent="0" algn="l">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Includes TPU/PEVA/Oxford cloth cooler bags — the mainstream export category</a:t>
            </a:r>
            <a:endParaRPr lang="en-US" sz="750" dirty="0"/>
          </a:p>
        </p:txBody>
      </p:sp>
      <p:sp>
        <p:nvSpPr>
          <p:cNvPr id="10" name="Text 8"/>
          <p:cNvSpPr/>
          <p:nvPr/>
        </p:nvSpPr>
        <p:spPr>
          <a:xfrm>
            <a:off x="4792846" y="1222028"/>
            <a:ext cx="744602" cy="152400"/>
          </a:xfrm>
          <a:prstGeom prst="rect">
            <a:avLst/>
          </a:prstGeom>
          <a:noFill/>
        </p:spPr>
        <p:txBody>
          <a:bodyPr wrap="square" lIns="0" tIns="0" rIns="0" bIns="0" rtlCol="0" anchor="t"/>
          <a:lstStyle/>
          <a:p>
            <a:pPr marL="0" indent="0" algn="r">
              <a:buNone/>
            </a:pPr>
            <a:r>
              <a:rPr lang="en-US" sz="1100" b="1" dirty="0">
                <a:solidFill>
                  <a:srgbClr val="0D2137"/>
                </a:solidFill>
                <a:latin typeface="Arial" panose="020B0604020202020204" pitchFamily="34" charset="0"/>
                <a:ea typeface="Arial" panose="020B0604020202020204" pitchFamily="34" charset="-122"/>
                <a:cs typeface="Arial" panose="020B0604020202020204" pitchFamily="34" charset="-120"/>
              </a:rPr>
              <a:t>62%</a:t>
            </a:r>
            <a:endParaRPr lang="en-US" sz="1100" dirty="0"/>
          </a:p>
        </p:txBody>
      </p:sp>
      <p:sp>
        <p:nvSpPr>
          <p:cNvPr id="11" name="Text 9"/>
          <p:cNvSpPr/>
          <p:nvPr/>
        </p:nvSpPr>
        <p:spPr>
          <a:xfrm>
            <a:off x="4792846" y="1374428"/>
            <a:ext cx="744602" cy="114300"/>
          </a:xfrm>
          <a:prstGeom prst="rect">
            <a:avLst/>
          </a:prstGeom>
          <a:noFill/>
        </p:spPr>
        <p:txBody>
          <a:bodyPr wrap="square" lIns="0" tIns="0" rIns="0" bIns="0" rtlCol="0" anchor="t"/>
          <a:lstStyle/>
          <a:p>
            <a:pPr marL="0" indent="0" algn="r">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+3% vs 2022</a:t>
            </a:r>
            <a:endParaRPr lang="en-US" sz="800" dirty="0"/>
          </a:p>
        </p:txBody>
      </p:sp>
      <p:sp>
        <p:nvSpPr>
          <p:cNvPr id="12" name="Text 10"/>
          <p:cNvSpPr/>
          <p:nvPr/>
        </p:nvSpPr>
        <p:spPr>
          <a:xfrm>
            <a:off x="330101" y="1691729"/>
            <a:ext cx="5334298" cy="76200"/>
          </a:xfrm>
          <a:prstGeom prst="roundRect">
            <a:avLst>
              <a:gd name="adj" fmla="val 50000"/>
            </a:avLst>
          </a:prstGeom>
          <a:solidFill>
            <a:srgbClr val="E2EAF4"/>
          </a:solidFill>
        </p:spPr>
        <p:txBody>
          <a:bodyPr wrap="square" rtlCol="0" anchor="ctr"/>
          <a:lstStyle/>
          <a:p>
            <a:pPr marL="0" indent="0">
              <a:buNone/>
            </a:pPr>
            <a:endParaRPr lang="en-US" dirty="0"/>
          </a:p>
        </p:txBody>
      </p:sp>
      <p:sp>
        <p:nvSpPr>
          <p:cNvPr id="13" name="Text 11"/>
          <p:cNvSpPr/>
          <p:nvPr/>
        </p:nvSpPr>
        <p:spPr>
          <a:xfrm>
            <a:off x="330101" y="1691729"/>
            <a:ext cx="3307259" cy="76200"/>
          </a:xfrm>
          <a:prstGeom prst="roundRect">
            <a:avLst>
              <a:gd name="adj" fmla="val 50000"/>
            </a:avLst>
          </a:prstGeom>
          <a:solidFill>
            <a:srgbClr val="00C6A2"/>
          </a:solidFill>
        </p:spPr>
        <p:txBody>
          <a:bodyPr wrap="square" rtlCol="0" anchor="ctr"/>
          <a:lstStyle/>
          <a:p>
            <a:pPr marL="0" indent="0">
              <a:buNone/>
            </a:pPr>
            <a:endParaRPr lang="en-US" dirty="0"/>
          </a:p>
        </p:txBody>
      </p:sp>
      <p:sp>
        <p:nvSpPr>
          <p:cNvPr id="14" name="Text 12"/>
          <p:cNvSpPr/>
          <p:nvPr/>
        </p:nvSpPr>
        <p:spPr>
          <a:xfrm>
            <a:off x="330101" y="1856780"/>
            <a:ext cx="5334298" cy="444401"/>
          </a:xfrm>
          <a:prstGeom prst="roundRect">
            <a:avLst>
              <a:gd name="adj" fmla="val 14289"/>
            </a:avLst>
          </a:prstGeom>
          <a:solidFill>
            <a:srgbClr val="F5F8FC"/>
          </a:solidFill>
        </p:spPr>
        <p:txBody>
          <a:bodyPr wrap="square" rtlCol="0" anchor="ctr"/>
          <a:lstStyle/>
          <a:p>
            <a:pPr marL="0" indent="0">
              <a:buNone/>
            </a:pPr>
            <a:endParaRPr lang="en-US" dirty="0"/>
          </a:p>
        </p:txBody>
      </p:sp>
      <p:sp>
        <p:nvSpPr>
          <p:cNvPr id="15" name="Text 13"/>
          <p:cNvSpPr/>
          <p:nvPr/>
        </p:nvSpPr>
        <p:spPr>
          <a:xfrm>
            <a:off x="457051" y="1953518"/>
            <a:ext cx="3089529"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HS 4202.99 — Other Containers / Insulated Bags</a:t>
            </a:r>
            <a:endParaRPr lang="en-US" sz="900" dirty="0"/>
          </a:p>
        </p:txBody>
      </p:sp>
      <p:sp>
        <p:nvSpPr>
          <p:cNvPr id="16" name="Text 14"/>
          <p:cNvSpPr/>
          <p:nvPr/>
        </p:nvSpPr>
        <p:spPr>
          <a:xfrm>
            <a:off x="457051" y="2099518"/>
            <a:ext cx="3089529" cy="104775"/>
          </a:xfrm>
          <a:prstGeom prst="rect">
            <a:avLst/>
          </a:prstGeom>
          <a:noFill/>
        </p:spPr>
        <p:txBody>
          <a:bodyPr wrap="square" lIns="0" tIns="0" rIns="0" bIns="0" rtlCol="0" anchor="t"/>
          <a:lstStyle/>
          <a:p>
            <a:pPr marL="0" indent="0" algn="l">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Includes lunch bags, handheld cooler pouches, delivery insulated boxes</a:t>
            </a:r>
            <a:endParaRPr lang="en-US" sz="750" dirty="0"/>
          </a:p>
        </p:txBody>
      </p:sp>
      <p:sp>
        <p:nvSpPr>
          <p:cNvPr id="17" name="Text 15"/>
          <p:cNvSpPr/>
          <p:nvPr/>
        </p:nvSpPr>
        <p:spPr>
          <a:xfrm>
            <a:off x="5195888" y="1945630"/>
            <a:ext cx="341561" cy="152400"/>
          </a:xfrm>
          <a:prstGeom prst="rect">
            <a:avLst/>
          </a:prstGeom>
          <a:noFill/>
        </p:spPr>
        <p:txBody>
          <a:bodyPr wrap="square" lIns="0" tIns="0" rIns="0" bIns="0" rtlCol="0" anchor="t"/>
          <a:lstStyle/>
          <a:p>
            <a:pPr marL="0" indent="0" algn="r">
              <a:buNone/>
            </a:pPr>
            <a:r>
              <a:rPr lang="en-US" sz="1100" b="1" dirty="0">
                <a:solidFill>
                  <a:srgbClr val="0D2137"/>
                </a:solidFill>
                <a:latin typeface="Arial" panose="020B0604020202020204" pitchFamily="34" charset="0"/>
                <a:ea typeface="Arial" panose="020B0604020202020204" pitchFamily="34" charset="-122"/>
                <a:cs typeface="Arial" panose="020B0604020202020204" pitchFamily="34" charset="-120"/>
              </a:rPr>
              <a:t>23%</a:t>
            </a:r>
            <a:endParaRPr lang="en-US" sz="1100" dirty="0"/>
          </a:p>
        </p:txBody>
      </p:sp>
      <p:sp>
        <p:nvSpPr>
          <p:cNvPr id="18" name="Text 16"/>
          <p:cNvSpPr/>
          <p:nvPr/>
        </p:nvSpPr>
        <p:spPr>
          <a:xfrm>
            <a:off x="5195888" y="2098030"/>
            <a:ext cx="341561" cy="114300"/>
          </a:xfrm>
          <a:prstGeom prst="rect">
            <a:avLst/>
          </a:prstGeom>
          <a:noFill/>
        </p:spPr>
        <p:txBody>
          <a:bodyPr wrap="square" lIns="0" tIns="0" rIns="0" bIns="0" rtlCol="0" anchor="t"/>
          <a:lstStyle/>
          <a:p>
            <a:pPr marL="0" indent="0" algn="r">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+1%</a:t>
            </a:r>
            <a:endParaRPr lang="en-US" sz="800" dirty="0"/>
          </a:p>
        </p:txBody>
      </p:sp>
      <p:sp>
        <p:nvSpPr>
          <p:cNvPr id="19" name="Text 17"/>
          <p:cNvSpPr/>
          <p:nvPr/>
        </p:nvSpPr>
        <p:spPr>
          <a:xfrm>
            <a:off x="330101" y="2415332"/>
            <a:ext cx="5334298" cy="76200"/>
          </a:xfrm>
          <a:prstGeom prst="roundRect">
            <a:avLst>
              <a:gd name="adj" fmla="val 50000"/>
            </a:avLst>
          </a:prstGeom>
          <a:solidFill>
            <a:srgbClr val="E2EAF4"/>
          </a:solidFill>
        </p:spPr>
        <p:txBody>
          <a:bodyPr wrap="square" rtlCol="0" anchor="ctr"/>
          <a:lstStyle/>
          <a:p>
            <a:pPr marL="0" indent="0">
              <a:buNone/>
            </a:pPr>
            <a:endParaRPr lang="en-US" dirty="0"/>
          </a:p>
        </p:txBody>
      </p:sp>
      <p:sp>
        <p:nvSpPr>
          <p:cNvPr id="20" name="Text 18"/>
          <p:cNvSpPr/>
          <p:nvPr/>
        </p:nvSpPr>
        <p:spPr>
          <a:xfrm>
            <a:off x="330101" y="2415332"/>
            <a:ext cx="1226790" cy="76200"/>
          </a:xfrm>
          <a:prstGeom prst="roundRect">
            <a:avLst>
              <a:gd name="adj" fmla="val 50000"/>
            </a:avLst>
          </a:prstGeom>
          <a:solidFill>
            <a:srgbClr val="0D7A6E"/>
          </a:solidFill>
        </p:spPr>
        <p:txBody>
          <a:bodyPr wrap="square" rtlCol="0" anchor="ctr"/>
          <a:lstStyle/>
          <a:p>
            <a:pPr marL="0" indent="0">
              <a:buNone/>
            </a:pPr>
            <a:endParaRPr lang="en-US" dirty="0"/>
          </a:p>
        </p:txBody>
      </p:sp>
      <p:sp>
        <p:nvSpPr>
          <p:cNvPr id="21" name="Text 19"/>
          <p:cNvSpPr/>
          <p:nvPr/>
        </p:nvSpPr>
        <p:spPr>
          <a:xfrm>
            <a:off x="330101" y="2580382"/>
            <a:ext cx="5334298" cy="444401"/>
          </a:xfrm>
          <a:prstGeom prst="roundRect">
            <a:avLst>
              <a:gd name="adj" fmla="val 14289"/>
            </a:avLst>
          </a:prstGeom>
          <a:solidFill>
            <a:srgbClr val="F5F8FC"/>
          </a:solidFill>
        </p:spPr>
        <p:txBody>
          <a:bodyPr wrap="square" rtlCol="0" anchor="ctr"/>
          <a:lstStyle/>
          <a:p>
            <a:pPr marL="0" indent="0">
              <a:buNone/>
            </a:pPr>
            <a:endParaRPr lang="en-US" dirty="0"/>
          </a:p>
        </p:txBody>
      </p:sp>
      <p:sp>
        <p:nvSpPr>
          <p:cNvPr id="22" name="Text 20"/>
          <p:cNvSpPr/>
          <p:nvPr/>
        </p:nvSpPr>
        <p:spPr>
          <a:xfrm>
            <a:off x="457051" y="2677120"/>
            <a:ext cx="3370975"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HS 3924.90 — Plastic Household Articles (High TPU Content)</a:t>
            </a:r>
            <a:endParaRPr lang="en-US" sz="900" dirty="0"/>
          </a:p>
        </p:txBody>
      </p:sp>
      <p:sp>
        <p:nvSpPr>
          <p:cNvPr id="23" name="Text 21"/>
          <p:cNvSpPr/>
          <p:nvPr/>
        </p:nvSpPr>
        <p:spPr>
          <a:xfrm>
            <a:off x="457051" y="2823121"/>
            <a:ext cx="3370975" cy="104775"/>
          </a:xfrm>
          <a:prstGeom prst="rect">
            <a:avLst/>
          </a:prstGeom>
          <a:noFill/>
        </p:spPr>
        <p:txBody>
          <a:bodyPr wrap="square" lIns="0" tIns="0" rIns="0" bIns="0" rtlCol="0" anchor="t"/>
          <a:lstStyle/>
          <a:p>
            <a:pPr marL="0" indent="0" algn="l">
              <a:buNone/>
            </a:pPr>
            <a:r>
              <a:rPr lang="en-US" sz="750" dirty="0">
                <a:solidFill>
                  <a:srgbClr val="6B7A8D"/>
                </a:solidFill>
                <a:latin typeface="Arial" panose="020B0604020202020204" pitchFamily="34" charset="0"/>
                <a:ea typeface="Arial" panose="020B0604020202020204" pitchFamily="34" charset="-122"/>
                <a:cs typeface="Arial" panose="020B0604020202020204" pitchFamily="34" charset="-120"/>
              </a:rPr>
              <a:t>Fully transparent or medical-grade TPU bags classified here</a:t>
            </a:r>
            <a:endParaRPr lang="en-US" sz="750" dirty="0"/>
          </a:p>
        </p:txBody>
      </p:sp>
      <p:sp>
        <p:nvSpPr>
          <p:cNvPr id="24" name="Text 22"/>
          <p:cNvSpPr/>
          <p:nvPr/>
        </p:nvSpPr>
        <p:spPr>
          <a:xfrm>
            <a:off x="5094178" y="2669232"/>
            <a:ext cx="443270" cy="152400"/>
          </a:xfrm>
          <a:prstGeom prst="rect">
            <a:avLst/>
          </a:prstGeom>
          <a:noFill/>
        </p:spPr>
        <p:txBody>
          <a:bodyPr wrap="square" lIns="0" tIns="0" rIns="0" bIns="0" rtlCol="0" anchor="t"/>
          <a:lstStyle/>
          <a:p>
            <a:pPr marL="0" indent="0" algn="r">
              <a:buNone/>
            </a:pPr>
            <a:r>
              <a:rPr lang="en-US" sz="1100" b="1" dirty="0">
                <a:solidFill>
                  <a:srgbClr val="0D2137"/>
                </a:solidFill>
                <a:latin typeface="Arial" panose="020B0604020202020204" pitchFamily="34" charset="0"/>
                <a:ea typeface="Arial" panose="020B0604020202020204" pitchFamily="34" charset="-122"/>
                <a:cs typeface="Arial" panose="020B0604020202020204" pitchFamily="34" charset="-120"/>
              </a:rPr>
              <a:t>15%</a:t>
            </a:r>
            <a:endParaRPr lang="en-US" sz="1100" dirty="0"/>
          </a:p>
        </p:txBody>
      </p:sp>
      <p:sp>
        <p:nvSpPr>
          <p:cNvPr id="25" name="Text 23"/>
          <p:cNvSpPr/>
          <p:nvPr/>
        </p:nvSpPr>
        <p:spPr>
          <a:xfrm>
            <a:off x="5094178" y="2821632"/>
            <a:ext cx="443270" cy="114300"/>
          </a:xfrm>
          <a:prstGeom prst="rect">
            <a:avLst/>
          </a:prstGeom>
          <a:noFill/>
        </p:spPr>
        <p:txBody>
          <a:bodyPr wrap="square" lIns="0" tIns="0" rIns="0" bIns="0" rtlCol="0" anchor="t"/>
          <a:lstStyle/>
          <a:p>
            <a:pPr marL="0" indent="0" algn="r">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Stable</a:t>
            </a:r>
            <a:endParaRPr lang="en-US" sz="800" dirty="0"/>
          </a:p>
        </p:txBody>
      </p:sp>
      <p:sp>
        <p:nvSpPr>
          <p:cNvPr id="26" name="Text 24"/>
          <p:cNvSpPr/>
          <p:nvPr/>
        </p:nvSpPr>
        <p:spPr>
          <a:xfrm>
            <a:off x="330101" y="3138934"/>
            <a:ext cx="5334298" cy="76200"/>
          </a:xfrm>
          <a:prstGeom prst="roundRect">
            <a:avLst>
              <a:gd name="adj" fmla="val 50000"/>
            </a:avLst>
          </a:prstGeom>
          <a:solidFill>
            <a:srgbClr val="E2EAF4"/>
          </a:solidFill>
        </p:spPr>
        <p:txBody>
          <a:bodyPr wrap="square" rtlCol="0" anchor="ctr"/>
          <a:lstStyle/>
          <a:p>
            <a:pPr marL="0" indent="0">
              <a:buNone/>
            </a:pPr>
            <a:endParaRPr lang="en-US" dirty="0"/>
          </a:p>
        </p:txBody>
      </p:sp>
      <p:sp>
        <p:nvSpPr>
          <p:cNvPr id="27" name="Text 25"/>
          <p:cNvSpPr/>
          <p:nvPr/>
        </p:nvSpPr>
        <p:spPr>
          <a:xfrm>
            <a:off x="330101" y="3138934"/>
            <a:ext cx="800100" cy="76200"/>
          </a:xfrm>
          <a:prstGeom prst="roundRect">
            <a:avLst>
              <a:gd name="adj" fmla="val 50000"/>
            </a:avLst>
          </a:prstGeom>
          <a:solidFill>
            <a:srgbClr val="8AAFC8"/>
          </a:solidFill>
        </p:spPr>
        <p:txBody>
          <a:bodyPr wrap="square" rtlCol="0" anchor="ctr"/>
          <a:lstStyle/>
          <a:p>
            <a:pPr marL="0" indent="0">
              <a:buNone/>
            </a:pPr>
            <a:endParaRPr lang="en-US" dirty="0"/>
          </a:p>
        </p:txBody>
      </p:sp>
      <p:sp>
        <p:nvSpPr>
          <p:cNvPr id="28" name="Text 26"/>
          <p:cNvSpPr/>
          <p:nvPr/>
        </p:nvSpPr>
        <p:spPr>
          <a:xfrm>
            <a:off x="330101" y="3329285"/>
            <a:ext cx="5440984" cy="95250"/>
          </a:xfrm>
          <a:prstGeom prst="rect">
            <a:avLst/>
          </a:prstGeom>
          <a:noFill/>
        </p:spPr>
        <p:txBody>
          <a:bodyPr wrap="square" lIns="0" tIns="0" rIns="0" bIns="0" rtlCol="0" anchor="t"/>
          <a:lstStyle/>
          <a:p>
            <a:pPr marL="0" indent="0" algn="l">
              <a:spcBef>
                <a:spcPts val="200"/>
              </a:spcBef>
              <a:spcAft>
                <a:spcPts val="700"/>
              </a:spcAft>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Source: China Customs HS Classification · ITC Trade Map Database (2024)</a:t>
            </a:r>
            <a:endParaRPr lang="en-US" sz="700" dirty="0"/>
          </a:p>
        </p:txBody>
      </p:sp>
      <p:sp>
        <p:nvSpPr>
          <p:cNvPr id="29" name="Text 27"/>
          <p:cNvSpPr/>
          <p:nvPr/>
        </p:nvSpPr>
        <p:spPr>
          <a:xfrm>
            <a:off x="5842099" y="663476"/>
            <a:ext cx="3301901" cy="4480024"/>
          </a:xfrm>
          <a:prstGeom prst="rect">
            <a:avLst/>
          </a:prstGeom>
          <a:solidFill>
            <a:srgbClr val="F5F8FC"/>
          </a:solidFill>
        </p:spPr>
        <p:txBody>
          <a:bodyPr wrap="square" rtlCol="0" anchor="ctr"/>
          <a:lstStyle/>
          <a:p>
            <a:pPr marL="0" indent="0">
              <a:buNone/>
            </a:pPr>
            <a:endParaRPr lang="en-US" dirty="0"/>
          </a:p>
        </p:txBody>
      </p:sp>
      <p:sp>
        <p:nvSpPr>
          <p:cNvPr id="30" name="Text 28"/>
          <p:cNvSpPr/>
          <p:nvPr/>
        </p:nvSpPr>
        <p:spPr>
          <a:xfrm>
            <a:off x="6070699" y="841177"/>
            <a:ext cx="2901595" cy="152400"/>
          </a:xfrm>
          <a:prstGeom prst="rect">
            <a:avLst/>
          </a:prstGeom>
          <a:noFill/>
        </p:spPr>
        <p:txBody>
          <a:bodyPr wrap="square" lIns="0" tIns="0" rIns="0" bIns="0" rtlCol="0" anchor="t"/>
          <a:lstStyle/>
          <a:p>
            <a:pPr marL="0" indent="0" algn="l">
              <a:spcAft>
                <a:spcPts val="400"/>
              </a:spcAft>
              <a:buNone/>
            </a:pPr>
            <a:r>
              <a:rPr lang="en-US" sz="1050" b="1" dirty="0">
                <a:solidFill>
                  <a:srgbClr val="0D2137"/>
                </a:solidFill>
                <a:latin typeface="Arial" panose="020B0604020202020204" pitchFamily="34" charset="0"/>
                <a:ea typeface="Arial" panose="020B0604020202020204" pitchFamily="34" charset="-122"/>
                <a:cs typeface="Arial" panose="020B0604020202020204" pitchFamily="34" charset="-120"/>
              </a:rPr>
              <a:t>Key Export Production Regions (2024)</a:t>
            </a:r>
            <a:endParaRPr lang="en-US" sz="1050" dirty="0"/>
          </a:p>
        </p:txBody>
      </p:sp>
      <p:sp>
        <p:nvSpPr>
          <p:cNvPr id="31" name="Text 29"/>
          <p:cNvSpPr/>
          <p:nvPr/>
        </p:nvSpPr>
        <p:spPr>
          <a:xfrm>
            <a:off x="6070699" y="1120527"/>
            <a:ext cx="2844701" cy="788789"/>
          </a:xfrm>
          <a:prstGeom prst="roundRect">
            <a:avLst>
              <a:gd name="adj" fmla="val 9660"/>
            </a:avLst>
          </a:prstGeom>
          <a:solidFill>
            <a:srgbClr val="FFFFFF"/>
          </a:solidFill>
        </p:spPr>
        <p:txBody>
          <a:bodyPr wrap="square" rtlCol="0" anchor="ctr"/>
          <a:lstStyle/>
          <a:p>
            <a:pPr marL="0" indent="0">
              <a:buNone/>
            </a:pPr>
            <a:endParaRPr lang="en-US" dirty="0"/>
          </a:p>
        </p:txBody>
      </p:sp>
      <p:sp>
        <p:nvSpPr>
          <p:cNvPr id="32" name="Shape 30"/>
          <p:cNvSpPr/>
          <p:nvPr/>
        </p:nvSpPr>
        <p:spPr>
          <a:xfrm>
            <a:off x="6094512" y="1120527"/>
            <a:ext cx="0" cy="788789"/>
          </a:xfrm>
          <a:prstGeom prst="line">
            <a:avLst/>
          </a:prstGeom>
          <a:noFill/>
          <a:ln w="47625">
            <a:solidFill>
              <a:srgbClr val="00C6A2"/>
            </a:solidFill>
            <a:prstDash val="solid"/>
          </a:ln>
        </p:spPr>
      </p:sp>
      <p:sp>
        <p:nvSpPr>
          <p:cNvPr id="33" name="Text 31"/>
          <p:cNvSpPr/>
          <p:nvPr/>
        </p:nvSpPr>
        <p:spPr>
          <a:xfrm>
            <a:off x="6257925" y="1222028"/>
            <a:ext cx="2568232"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Guangdong Province · ~42% Share</a:t>
            </a:r>
            <a:endParaRPr lang="en-US" sz="900" dirty="0"/>
          </a:p>
        </p:txBody>
      </p:sp>
      <p:sp>
        <p:nvSpPr>
          <p:cNvPr id="34" name="Text 32"/>
          <p:cNvSpPr/>
          <p:nvPr/>
        </p:nvSpPr>
        <p:spPr>
          <a:xfrm>
            <a:off x="6257925" y="1393478"/>
            <a:ext cx="256823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Shantou and Guangzhou are the core hubs. Highest density of ODM/OEM factories; specializes in TPU composite fabric and finished bag production</a:t>
            </a:r>
            <a:endParaRPr lang="en-US" sz="750" dirty="0"/>
          </a:p>
        </p:txBody>
      </p:sp>
      <p:sp>
        <p:nvSpPr>
          <p:cNvPr id="35" name="Text 33"/>
          <p:cNvSpPr/>
          <p:nvPr/>
        </p:nvSpPr>
        <p:spPr>
          <a:xfrm>
            <a:off x="6070699" y="1985516"/>
            <a:ext cx="2844701" cy="788789"/>
          </a:xfrm>
          <a:prstGeom prst="roundRect">
            <a:avLst>
              <a:gd name="adj" fmla="val 9660"/>
            </a:avLst>
          </a:prstGeom>
          <a:solidFill>
            <a:srgbClr val="FFFFFF"/>
          </a:solidFill>
        </p:spPr>
        <p:txBody>
          <a:bodyPr wrap="square" rtlCol="0" anchor="ctr"/>
          <a:lstStyle/>
          <a:p>
            <a:pPr marL="0" indent="0">
              <a:buNone/>
            </a:pPr>
            <a:endParaRPr lang="en-US" dirty="0"/>
          </a:p>
        </p:txBody>
      </p:sp>
      <p:sp>
        <p:nvSpPr>
          <p:cNvPr id="36" name="Shape 34"/>
          <p:cNvSpPr/>
          <p:nvPr/>
        </p:nvSpPr>
        <p:spPr>
          <a:xfrm>
            <a:off x="6094512" y="1985516"/>
            <a:ext cx="0" cy="788789"/>
          </a:xfrm>
          <a:prstGeom prst="line">
            <a:avLst/>
          </a:prstGeom>
          <a:noFill/>
          <a:ln w="47625">
            <a:solidFill>
              <a:srgbClr val="00C6A2"/>
            </a:solidFill>
            <a:prstDash val="solid"/>
          </a:ln>
        </p:spPr>
      </p:sp>
      <p:sp>
        <p:nvSpPr>
          <p:cNvPr id="37" name="Text 35"/>
          <p:cNvSpPr/>
          <p:nvPr/>
        </p:nvSpPr>
        <p:spPr>
          <a:xfrm>
            <a:off x="6257925" y="2087017"/>
            <a:ext cx="2568232"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Zhejiang Province · ~28% Share</a:t>
            </a:r>
            <a:endParaRPr lang="en-US" sz="900" dirty="0"/>
          </a:p>
        </p:txBody>
      </p:sp>
      <p:sp>
        <p:nvSpPr>
          <p:cNvPr id="38" name="Text 36"/>
          <p:cNvSpPr/>
          <p:nvPr/>
        </p:nvSpPr>
        <p:spPr>
          <a:xfrm>
            <a:off x="6257925" y="2258467"/>
            <a:ext cx="256823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Yiwu commodity market drives export volume; Ningbo Port is the primary export gateway; dominated by small-to-medium scale factories</a:t>
            </a:r>
            <a:endParaRPr lang="en-US" sz="750" dirty="0"/>
          </a:p>
        </p:txBody>
      </p:sp>
      <p:sp>
        <p:nvSpPr>
          <p:cNvPr id="39" name="Text 37"/>
          <p:cNvSpPr/>
          <p:nvPr/>
        </p:nvSpPr>
        <p:spPr>
          <a:xfrm>
            <a:off x="6070699" y="2850505"/>
            <a:ext cx="2844701" cy="788789"/>
          </a:xfrm>
          <a:prstGeom prst="roundRect">
            <a:avLst>
              <a:gd name="adj" fmla="val 9660"/>
            </a:avLst>
          </a:prstGeom>
          <a:solidFill>
            <a:srgbClr val="FFFFFF"/>
          </a:solidFill>
        </p:spPr>
        <p:txBody>
          <a:bodyPr wrap="square" rtlCol="0" anchor="ctr"/>
          <a:lstStyle/>
          <a:p>
            <a:pPr marL="0" indent="0">
              <a:buNone/>
            </a:pPr>
            <a:endParaRPr lang="en-US" dirty="0"/>
          </a:p>
        </p:txBody>
      </p:sp>
      <p:sp>
        <p:nvSpPr>
          <p:cNvPr id="40" name="Shape 38"/>
          <p:cNvSpPr/>
          <p:nvPr/>
        </p:nvSpPr>
        <p:spPr>
          <a:xfrm>
            <a:off x="6094512" y="2850505"/>
            <a:ext cx="0" cy="788789"/>
          </a:xfrm>
          <a:prstGeom prst="line">
            <a:avLst/>
          </a:prstGeom>
          <a:noFill/>
          <a:ln w="47625">
            <a:solidFill>
              <a:srgbClr val="00C6A2"/>
            </a:solidFill>
            <a:prstDash val="solid"/>
          </a:ln>
        </p:spPr>
      </p:sp>
      <p:sp>
        <p:nvSpPr>
          <p:cNvPr id="41" name="Text 39"/>
          <p:cNvSpPr/>
          <p:nvPr/>
        </p:nvSpPr>
        <p:spPr>
          <a:xfrm>
            <a:off x="6257925" y="2952006"/>
            <a:ext cx="2568232"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Fujian Province · ~12% Share</a:t>
            </a:r>
            <a:endParaRPr lang="en-US" sz="900" dirty="0"/>
          </a:p>
        </p:txBody>
      </p:sp>
      <p:sp>
        <p:nvSpPr>
          <p:cNvPr id="42" name="Text 40"/>
          <p:cNvSpPr/>
          <p:nvPr/>
        </p:nvSpPr>
        <p:spPr>
          <a:xfrm>
            <a:off x="6257925" y="3123456"/>
            <a:ext cx="256823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Quanzhou and Xiamen have a complete outdoor products supply chain; higher proportion of sports/outdoor cooler bag exports</a:t>
            </a:r>
            <a:endParaRPr lang="en-US" sz="750" dirty="0"/>
          </a:p>
        </p:txBody>
      </p:sp>
      <p:sp>
        <p:nvSpPr>
          <p:cNvPr id="43" name="Text 41"/>
          <p:cNvSpPr/>
          <p:nvPr/>
        </p:nvSpPr>
        <p:spPr>
          <a:xfrm>
            <a:off x="6070699" y="3715494"/>
            <a:ext cx="2844701" cy="788789"/>
          </a:xfrm>
          <a:prstGeom prst="roundRect">
            <a:avLst>
              <a:gd name="adj" fmla="val 9660"/>
            </a:avLst>
          </a:prstGeom>
          <a:solidFill>
            <a:srgbClr val="FFFFFF"/>
          </a:solidFill>
        </p:spPr>
        <p:txBody>
          <a:bodyPr wrap="square" rtlCol="0" anchor="ctr"/>
          <a:lstStyle/>
          <a:p>
            <a:pPr marL="0" indent="0">
              <a:buNone/>
            </a:pPr>
            <a:endParaRPr lang="en-US" dirty="0"/>
          </a:p>
        </p:txBody>
      </p:sp>
      <p:sp>
        <p:nvSpPr>
          <p:cNvPr id="44" name="Shape 42"/>
          <p:cNvSpPr/>
          <p:nvPr/>
        </p:nvSpPr>
        <p:spPr>
          <a:xfrm>
            <a:off x="6094512" y="3715494"/>
            <a:ext cx="0" cy="788789"/>
          </a:xfrm>
          <a:prstGeom prst="line">
            <a:avLst/>
          </a:prstGeom>
          <a:noFill/>
          <a:ln w="47625">
            <a:solidFill>
              <a:srgbClr val="00C6A2"/>
            </a:solidFill>
            <a:prstDash val="solid"/>
          </a:ln>
        </p:spPr>
      </p:sp>
      <p:sp>
        <p:nvSpPr>
          <p:cNvPr id="45" name="Text 43"/>
          <p:cNvSpPr/>
          <p:nvPr/>
        </p:nvSpPr>
        <p:spPr>
          <a:xfrm>
            <a:off x="6257925" y="3816995"/>
            <a:ext cx="2568232"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Other Provinces · ~18% Share</a:t>
            </a:r>
            <a:endParaRPr lang="en-US" sz="900" dirty="0"/>
          </a:p>
        </p:txBody>
      </p:sp>
      <p:sp>
        <p:nvSpPr>
          <p:cNvPr id="46" name="Text 44"/>
          <p:cNvSpPr/>
          <p:nvPr/>
        </p:nvSpPr>
        <p:spPr>
          <a:xfrm>
            <a:off x="6257925" y="3988445"/>
            <a:ext cx="256823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Jiangsu, Shandong, and Shanghai focus on processing trade — primarily fulfilling OEM orders for US and European brands</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6552649"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03 · Top Export Destinations for China TPU Cooler Bags (2024)</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03</a:t>
            </a:r>
            <a:endParaRPr lang="en-US" sz="900" dirty="0"/>
          </a:p>
        </p:txBody>
      </p:sp>
      <p:sp>
        <p:nvSpPr>
          <p:cNvPr id="6" name="Text 4"/>
          <p:cNvSpPr/>
          <p:nvPr/>
        </p:nvSpPr>
        <p:spPr>
          <a:xfrm>
            <a:off x="304800" y="841177"/>
            <a:ext cx="8705088" cy="228600"/>
          </a:xfrm>
          <a:prstGeom prst="rect">
            <a:avLst/>
          </a:prstGeom>
          <a:noFill/>
        </p:spPr>
        <p:txBody>
          <a:bodyPr wrap="square" lIns="0" tIns="0" rIns="0" bIns="0" rtlCol="0" anchor="t"/>
          <a:lstStyle/>
          <a:p>
            <a:pPr marL="0" indent="0" algn="l">
              <a:buNone/>
            </a:pPr>
            <a:r>
              <a:rPr lang="en-US" sz="850" dirty="0">
                <a:solidFill>
                  <a:srgbClr val="334155"/>
                </a:solidFill>
                <a:latin typeface="Arial" panose="020B0604020202020204" pitchFamily="34" charset="0"/>
                <a:ea typeface="Arial" panose="020B0604020202020204" pitchFamily="34" charset="-122"/>
                <a:cs typeface="Arial" panose="020B0604020202020204" pitchFamily="34" charset="-120"/>
              </a:rPr>
              <a:t>The USA, EU, Australia, Japan, and South Korea are the core buying markets — together accounting for approximately 82% of China's total cooler bag export value. The US remains the single largest market, driven by outdoor leisure demand and rapid e-commerce growth.</a:t>
            </a:r>
            <a:endParaRPr lang="en-US" sz="850" dirty="0"/>
          </a:p>
        </p:txBody>
      </p:sp>
      <p:sp>
        <p:nvSpPr>
          <p:cNvPr id="7" name="Text 5"/>
          <p:cNvSpPr/>
          <p:nvPr/>
        </p:nvSpPr>
        <p:spPr>
          <a:xfrm>
            <a:off x="304800" y="1196727"/>
            <a:ext cx="2038350" cy="3267373"/>
          </a:xfrm>
          <a:prstGeom prst="roundRect">
            <a:avLst>
              <a:gd name="adj" fmla="val 4984"/>
            </a:avLst>
          </a:prstGeom>
          <a:solidFill>
            <a:srgbClr val="FFFFFF"/>
          </a:solidFill>
        </p:spPr>
        <p:txBody>
          <a:bodyPr wrap="square" rtlCol="0" anchor="ctr"/>
          <a:lstStyle/>
          <a:p>
            <a:pPr marL="0" indent="0">
              <a:buNone/>
            </a:pPr>
            <a:endParaRPr lang="en-US" dirty="0"/>
          </a:p>
        </p:txBody>
      </p:sp>
      <p:sp>
        <p:nvSpPr>
          <p:cNvPr id="8" name="Text 6"/>
          <p:cNvSpPr/>
          <p:nvPr/>
        </p:nvSpPr>
        <p:spPr>
          <a:xfrm>
            <a:off x="457200" y="1334691"/>
            <a:ext cx="827639" cy="142875"/>
          </a:xfrm>
          <a:prstGeom prst="rect">
            <a:avLst/>
          </a:prstGeom>
          <a:noFill/>
        </p:spPr>
        <p:txBody>
          <a:bodyPr wrap="square" lIns="0" tIns="0" rIns="0" bIns="0" rtlCol="0" anchor="t"/>
          <a:lstStyle/>
          <a:p>
            <a:pPr marL="0" indent="0" algn="l">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United States</a:t>
            </a:r>
            <a:endParaRPr lang="en-US" sz="1000" dirty="0"/>
          </a:p>
        </p:txBody>
      </p:sp>
      <p:sp>
        <p:nvSpPr>
          <p:cNvPr id="9" name="Text 7"/>
          <p:cNvSpPr/>
          <p:nvPr/>
        </p:nvSpPr>
        <p:spPr>
          <a:xfrm>
            <a:off x="1784449" y="1323677"/>
            <a:ext cx="406301" cy="164902"/>
          </a:xfrm>
          <a:prstGeom prst="roundRect">
            <a:avLst>
              <a:gd name="adj" fmla="val 77015"/>
            </a:avLst>
          </a:prstGeom>
          <a:solidFill>
            <a:srgbClr val="0D2137"/>
          </a:solidFill>
        </p:spPr>
        <p:txBody>
          <a:bodyPr wrap="square" rtlCol="0" anchor="ctr"/>
          <a:lstStyle/>
          <a:p>
            <a:pPr marL="0" indent="0">
              <a:buNone/>
            </a:pPr>
            <a:endParaRPr lang="en-US" dirty="0"/>
          </a:p>
        </p:txBody>
      </p:sp>
      <p:sp>
        <p:nvSpPr>
          <p:cNvPr id="10" name="Text 8"/>
          <p:cNvSpPr/>
          <p:nvPr/>
        </p:nvSpPr>
        <p:spPr>
          <a:xfrm>
            <a:off x="1885950" y="1348978"/>
            <a:ext cx="207365"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38%</a:t>
            </a:r>
            <a:endParaRPr lang="en-US" sz="800" dirty="0"/>
          </a:p>
        </p:txBody>
      </p:sp>
      <p:sp>
        <p:nvSpPr>
          <p:cNvPr id="11" name="Text 9"/>
          <p:cNvSpPr/>
          <p:nvPr/>
        </p:nvSpPr>
        <p:spPr>
          <a:xfrm>
            <a:off x="457200" y="1590080"/>
            <a:ext cx="1733550" cy="76200"/>
          </a:xfrm>
          <a:prstGeom prst="roundRect">
            <a:avLst>
              <a:gd name="adj" fmla="val 50000"/>
            </a:avLst>
          </a:prstGeom>
          <a:solidFill>
            <a:srgbClr val="EEF3F8"/>
          </a:solidFill>
        </p:spPr>
        <p:txBody>
          <a:bodyPr wrap="square" rtlCol="0" anchor="ctr"/>
          <a:lstStyle/>
          <a:p>
            <a:pPr marL="0" indent="0">
              <a:buNone/>
            </a:pPr>
            <a:endParaRPr lang="en-US" dirty="0"/>
          </a:p>
        </p:txBody>
      </p:sp>
      <p:sp>
        <p:nvSpPr>
          <p:cNvPr id="12" name="Text 10"/>
          <p:cNvSpPr/>
          <p:nvPr/>
        </p:nvSpPr>
        <p:spPr>
          <a:xfrm>
            <a:off x="457200" y="1590080"/>
            <a:ext cx="1560165" cy="76200"/>
          </a:xfrm>
          <a:prstGeom prst="roundRect">
            <a:avLst>
              <a:gd name="adj" fmla="val 50000"/>
            </a:avLst>
          </a:prstGeom>
          <a:solidFill>
            <a:srgbClr val="00C6A2"/>
          </a:solidFill>
        </p:spPr>
        <p:txBody>
          <a:bodyPr wrap="square" rtlCol="0" anchor="ctr"/>
          <a:lstStyle/>
          <a:p>
            <a:pPr marL="0" indent="0">
              <a:buNone/>
            </a:pPr>
            <a:endParaRPr lang="en-US" dirty="0"/>
          </a:p>
        </p:txBody>
      </p:sp>
      <p:sp>
        <p:nvSpPr>
          <p:cNvPr id="13" name="Text 11"/>
          <p:cNvSpPr/>
          <p:nvPr/>
        </p:nvSpPr>
        <p:spPr>
          <a:xfrm>
            <a:off x="450473" y="1767780"/>
            <a:ext cx="686157"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$169M</a:t>
            </a:r>
            <a:endParaRPr lang="en-US" sz="1000" dirty="0"/>
          </a:p>
        </p:txBody>
      </p:sp>
      <p:sp>
        <p:nvSpPr>
          <p:cNvPr id="14" name="Text 12"/>
          <p:cNvSpPr/>
          <p:nvPr/>
        </p:nvSpPr>
        <p:spPr>
          <a:xfrm>
            <a:off x="450473" y="1910655"/>
            <a:ext cx="686157"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2024 Export Value</a:t>
            </a:r>
            <a:endParaRPr lang="en-US" sz="650" dirty="0"/>
          </a:p>
        </p:txBody>
      </p:sp>
      <p:sp>
        <p:nvSpPr>
          <p:cNvPr id="15" name="Text 13"/>
          <p:cNvSpPr/>
          <p:nvPr/>
        </p:nvSpPr>
        <p:spPr>
          <a:xfrm>
            <a:off x="1809397" y="1767780"/>
            <a:ext cx="385128"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40M+</a:t>
            </a:r>
            <a:endParaRPr lang="en-US" sz="1000" dirty="0"/>
          </a:p>
        </p:txBody>
      </p:sp>
      <p:sp>
        <p:nvSpPr>
          <p:cNvPr id="16" name="Text 14"/>
          <p:cNvSpPr/>
          <p:nvPr/>
        </p:nvSpPr>
        <p:spPr>
          <a:xfrm>
            <a:off x="1809397" y="1910655"/>
            <a:ext cx="385128"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Units/Year</a:t>
            </a:r>
            <a:endParaRPr lang="en-US" sz="650" dirty="0"/>
          </a:p>
        </p:txBody>
      </p:sp>
      <p:sp>
        <p:nvSpPr>
          <p:cNvPr id="17" name="Text 15"/>
          <p:cNvSpPr/>
          <p:nvPr/>
        </p:nvSpPr>
        <p:spPr>
          <a:xfrm>
            <a:off x="457200" y="2056656"/>
            <a:ext cx="1768221"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+11% YoY</a:t>
            </a:r>
            <a:endParaRPr lang="en-US" sz="800" dirty="0"/>
          </a:p>
        </p:txBody>
      </p:sp>
      <p:sp>
        <p:nvSpPr>
          <p:cNvPr id="18" name="Text 16"/>
          <p:cNvSpPr/>
          <p:nvPr/>
        </p:nvSpPr>
        <p:spPr>
          <a:xfrm>
            <a:off x="457200" y="2221706"/>
            <a:ext cx="1768221" cy="66675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Amazon/Walmart dominant; strong camping, picnic &amp; beach demand; some tariff-driven order migration to Vietnam, but premium TPU still sourced from China</a:t>
            </a:r>
            <a:endParaRPr lang="en-US" sz="750" dirty="0"/>
          </a:p>
        </p:txBody>
      </p:sp>
      <p:sp>
        <p:nvSpPr>
          <p:cNvPr id="19" name="Text 17"/>
          <p:cNvSpPr/>
          <p:nvPr/>
        </p:nvSpPr>
        <p:spPr>
          <a:xfrm>
            <a:off x="2470100" y="1196727"/>
            <a:ext cx="2038499" cy="3267373"/>
          </a:xfrm>
          <a:prstGeom prst="roundRect">
            <a:avLst>
              <a:gd name="adj" fmla="val 4984"/>
            </a:avLst>
          </a:prstGeom>
          <a:solidFill>
            <a:srgbClr val="FFFFFF"/>
          </a:solidFill>
        </p:spPr>
        <p:txBody>
          <a:bodyPr wrap="square" rtlCol="0" anchor="ctr"/>
          <a:lstStyle/>
          <a:p>
            <a:pPr marL="0" indent="0">
              <a:buNone/>
            </a:pPr>
            <a:endParaRPr lang="en-US" dirty="0"/>
          </a:p>
        </p:txBody>
      </p:sp>
      <p:sp>
        <p:nvSpPr>
          <p:cNvPr id="20" name="Text 18"/>
          <p:cNvSpPr/>
          <p:nvPr/>
        </p:nvSpPr>
        <p:spPr>
          <a:xfrm>
            <a:off x="2622500" y="1323677"/>
            <a:ext cx="1353946" cy="285750"/>
          </a:xfrm>
          <a:prstGeom prst="rect">
            <a:avLst/>
          </a:prstGeom>
          <a:noFill/>
        </p:spPr>
        <p:txBody>
          <a:bodyPr wrap="square" lIns="0" tIns="0" rIns="0" bIns="0" rtlCol="0" anchor="t"/>
          <a:lstStyle/>
          <a:p>
            <a:pPr marL="0" indent="0" algn="l">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EU (Germany/UK/France)</a:t>
            </a:r>
            <a:endParaRPr lang="en-US" sz="1000" dirty="0"/>
          </a:p>
        </p:txBody>
      </p:sp>
      <p:sp>
        <p:nvSpPr>
          <p:cNvPr id="21" name="Text 19"/>
          <p:cNvSpPr/>
          <p:nvPr/>
        </p:nvSpPr>
        <p:spPr>
          <a:xfrm>
            <a:off x="3949898" y="1384102"/>
            <a:ext cx="406301" cy="164902"/>
          </a:xfrm>
          <a:prstGeom prst="roundRect">
            <a:avLst>
              <a:gd name="adj" fmla="val 77015"/>
            </a:avLst>
          </a:prstGeom>
          <a:solidFill>
            <a:srgbClr val="0D2137"/>
          </a:solidFill>
        </p:spPr>
        <p:txBody>
          <a:bodyPr wrap="square" rtlCol="0" anchor="ctr"/>
          <a:lstStyle/>
          <a:p>
            <a:pPr marL="0" indent="0">
              <a:buNone/>
            </a:pPr>
            <a:endParaRPr lang="en-US" dirty="0"/>
          </a:p>
        </p:txBody>
      </p:sp>
      <p:sp>
        <p:nvSpPr>
          <p:cNvPr id="22" name="Text 20"/>
          <p:cNvSpPr/>
          <p:nvPr/>
        </p:nvSpPr>
        <p:spPr>
          <a:xfrm>
            <a:off x="4051399" y="1409402"/>
            <a:ext cx="207365"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26%</a:t>
            </a:r>
            <a:endParaRPr lang="en-US" sz="800" dirty="0"/>
          </a:p>
        </p:txBody>
      </p:sp>
      <p:sp>
        <p:nvSpPr>
          <p:cNvPr id="23" name="Text 21"/>
          <p:cNvSpPr/>
          <p:nvPr/>
        </p:nvSpPr>
        <p:spPr>
          <a:xfrm>
            <a:off x="2622500" y="1710928"/>
            <a:ext cx="1733699" cy="76200"/>
          </a:xfrm>
          <a:prstGeom prst="roundRect">
            <a:avLst>
              <a:gd name="adj" fmla="val 50000"/>
            </a:avLst>
          </a:prstGeom>
          <a:solidFill>
            <a:srgbClr val="EEF3F8"/>
          </a:solidFill>
        </p:spPr>
        <p:txBody>
          <a:bodyPr wrap="square" rtlCol="0" anchor="ctr"/>
          <a:lstStyle/>
          <a:p>
            <a:pPr marL="0" indent="0">
              <a:buNone/>
            </a:pPr>
            <a:endParaRPr lang="en-US" dirty="0"/>
          </a:p>
        </p:txBody>
      </p:sp>
      <p:sp>
        <p:nvSpPr>
          <p:cNvPr id="24" name="Text 22"/>
          <p:cNvSpPr/>
          <p:nvPr/>
        </p:nvSpPr>
        <p:spPr>
          <a:xfrm>
            <a:off x="2622500" y="1710928"/>
            <a:ext cx="1126778" cy="76200"/>
          </a:xfrm>
          <a:prstGeom prst="roundRect">
            <a:avLst>
              <a:gd name="adj" fmla="val 50000"/>
            </a:avLst>
          </a:prstGeom>
          <a:solidFill>
            <a:srgbClr val="1A7A92"/>
          </a:solidFill>
        </p:spPr>
        <p:txBody>
          <a:bodyPr wrap="square" rtlCol="0" anchor="ctr"/>
          <a:lstStyle/>
          <a:p>
            <a:pPr marL="0" indent="0">
              <a:buNone/>
            </a:pPr>
            <a:endParaRPr lang="en-US" dirty="0"/>
          </a:p>
        </p:txBody>
      </p:sp>
      <p:sp>
        <p:nvSpPr>
          <p:cNvPr id="25" name="Text 23"/>
          <p:cNvSpPr/>
          <p:nvPr/>
        </p:nvSpPr>
        <p:spPr>
          <a:xfrm>
            <a:off x="2615773" y="1888629"/>
            <a:ext cx="686157"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$116M</a:t>
            </a:r>
            <a:endParaRPr lang="en-US" sz="1000" dirty="0"/>
          </a:p>
        </p:txBody>
      </p:sp>
      <p:sp>
        <p:nvSpPr>
          <p:cNvPr id="26" name="Text 24"/>
          <p:cNvSpPr/>
          <p:nvPr/>
        </p:nvSpPr>
        <p:spPr>
          <a:xfrm>
            <a:off x="2615773" y="2031504"/>
            <a:ext cx="686157"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2024 Export Value</a:t>
            </a:r>
            <a:endParaRPr lang="en-US" sz="650" dirty="0"/>
          </a:p>
        </p:txBody>
      </p:sp>
      <p:sp>
        <p:nvSpPr>
          <p:cNvPr id="27" name="Text 25"/>
          <p:cNvSpPr/>
          <p:nvPr/>
        </p:nvSpPr>
        <p:spPr>
          <a:xfrm>
            <a:off x="3974846" y="1888629"/>
            <a:ext cx="385128"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25M+</a:t>
            </a:r>
            <a:endParaRPr lang="en-US" sz="1000" dirty="0"/>
          </a:p>
        </p:txBody>
      </p:sp>
      <p:sp>
        <p:nvSpPr>
          <p:cNvPr id="28" name="Text 26"/>
          <p:cNvSpPr/>
          <p:nvPr/>
        </p:nvSpPr>
        <p:spPr>
          <a:xfrm>
            <a:off x="3974846" y="2031504"/>
            <a:ext cx="385128"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Units/Year</a:t>
            </a:r>
            <a:endParaRPr lang="en-US" sz="650" dirty="0"/>
          </a:p>
        </p:txBody>
      </p:sp>
      <p:sp>
        <p:nvSpPr>
          <p:cNvPr id="29" name="Text 27"/>
          <p:cNvSpPr/>
          <p:nvPr/>
        </p:nvSpPr>
        <p:spPr>
          <a:xfrm>
            <a:off x="2622500" y="2177504"/>
            <a:ext cx="1768373"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+7% YoY</a:t>
            </a:r>
            <a:endParaRPr lang="en-US" sz="800" dirty="0"/>
          </a:p>
        </p:txBody>
      </p:sp>
      <p:sp>
        <p:nvSpPr>
          <p:cNvPr id="30" name="Text 28"/>
          <p:cNvSpPr/>
          <p:nvPr/>
        </p:nvSpPr>
        <p:spPr>
          <a:xfrm>
            <a:off x="2622500" y="2342555"/>
            <a:ext cx="1768373" cy="53340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Strict REACH/LFGB certification required; TPU naturally compliant; clear PVC replacement demand. Germany is the largest single buyer</a:t>
            </a:r>
            <a:endParaRPr lang="en-US" sz="750" dirty="0"/>
          </a:p>
        </p:txBody>
      </p:sp>
      <p:sp>
        <p:nvSpPr>
          <p:cNvPr id="31" name="Text 29"/>
          <p:cNvSpPr/>
          <p:nvPr/>
        </p:nvSpPr>
        <p:spPr>
          <a:xfrm>
            <a:off x="4635550" y="1196727"/>
            <a:ext cx="2038350" cy="3267373"/>
          </a:xfrm>
          <a:prstGeom prst="roundRect">
            <a:avLst>
              <a:gd name="adj" fmla="val 4984"/>
            </a:avLst>
          </a:prstGeom>
          <a:solidFill>
            <a:srgbClr val="FFFFFF"/>
          </a:solidFill>
        </p:spPr>
        <p:txBody>
          <a:bodyPr wrap="square" rtlCol="0" anchor="ctr"/>
          <a:lstStyle/>
          <a:p>
            <a:pPr marL="0" indent="0">
              <a:buNone/>
            </a:pPr>
            <a:endParaRPr lang="en-US" dirty="0"/>
          </a:p>
        </p:txBody>
      </p:sp>
      <p:sp>
        <p:nvSpPr>
          <p:cNvPr id="32" name="Text 30"/>
          <p:cNvSpPr/>
          <p:nvPr/>
        </p:nvSpPr>
        <p:spPr>
          <a:xfrm>
            <a:off x="4787950" y="1334691"/>
            <a:ext cx="834926" cy="142875"/>
          </a:xfrm>
          <a:prstGeom prst="rect">
            <a:avLst/>
          </a:prstGeom>
          <a:noFill/>
        </p:spPr>
        <p:txBody>
          <a:bodyPr wrap="square" lIns="0" tIns="0" rIns="0" bIns="0" rtlCol="0" anchor="t"/>
          <a:lstStyle/>
          <a:p>
            <a:pPr marL="0" indent="0" algn="l">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Australia / NZ</a:t>
            </a:r>
            <a:endParaRPr lang="en-US" sz="1000" dirty="0"/>
          </a:p>
        </p:txBody>
      </p:sp>
      <p:sp>
        <p:nvSpPr>
          <p:cNvPr id="33" name="Text 31"/>
          <p:cNvSpPr/>
          <p:nvPr/>
        </p:nvSpPr>
        <p:spPr>
          <a:xfrm>
            <a:off x="6171605" y="1323677"/>
            <a:ext cx="349895" cy="164902"/>
          </a:xfrm>
          <a:prstGeom prst="roundRect">
            <a:avLst>
              <a:gd name="adj" fmla="val 77015"/>
            </a:avLst>
          </a:prstGeom>
          <a:solidFill>
            <a:srgbClr val="0D2137"/>
          </a:solidFill>
        </p:spPr>
        <p:txBody>
          <a:bodyPr wrap="square" rtlCol="0" anchor="ctr"/>
          <a:lstStyle/>
          <a:p>
            <a:pPr marL="0" indent="0">
              <a:buNone/>
            </a:pPr>
            <a:endParaRPr lang="en-US" dirty="0"/>
          </a:p>
        </p:txBody>
      </p:sp>
      <p:sp>
        <p:nvSpPr>
          <p:cNvPr id="34" name="Text 32"/>
          <p:cNvSpPr/>
          <p:nvPr/>
        </p:nvSpPr>
        <p:spPr>
          <a:xfrm>
            <a:off x="6273105" y="1348978"/>
            <a:ext cx="149831"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9%</a:t>
            </a:r>
            <a:endParaRPr lang="en-US" sz="800" dirty="0"/>
          </a:p>
        </p:txBody>
      </p:sp>
      <p:sp>
        <p:nvSpPr>
          <p:cNvPr id="35" name="Text 33"/>
          <p:cNvSpPr/>
          <p:nvPr/>
        </p:nvSpPr>
        <p:spPr>
          <a:xfrm>
            <a:off x="4787950" y="1590080"/>
            <a:ext cx="1733550" cy="76200"/>
          </a:xfrm>
          <a:prstGeom prst="roundRect">
            <a:avLst>
              <a:gd name="adj" fmla="val 50000"/>
            </a:avLst>
          </a:prstGeom>
          <a:solidFill>
            <a:srgbClr val="EEF3F8"/>
          </a:solidFill>
        </p:spPr>
        <p:txBody>
          <a:bodyPr wrap="square" rtlCol="0" anchor="ctr"/>
          <a:lstStyle/>
          <a:p>
            <a:pPr marL="0" indent="0">
              <a:buNone/>
            </a:pPr>
            <a:endParaRPr lang="en-US" dirty="0"/>
          </a:p>
        </p:txBody>
      </p:sp>
      <p:sp>
        <p:nvSpPr>
          <p:cNvPr id="36" name="Text 34"/>
          <p:cNvSpPr/>
          <p:nvPr/>
        </p:nvSpPr>
        <p:spPr>
          <a:xfrm>
            <a:off x="4787950" y="1590080"/>
            <a:ext cx="433388" cy="76200"/>
          </a:xfrm>
          <a:prstGeom prst="roundRect">
            <a:avLst>
              <a:gd name="adj" fmla="val 50000"/>
            </a:avLst>
          </a:prstGeom>
          <a:solidFill>
            <a:srgbClr val="F4A261"/>
          </a:solidFill>
        </p:spPr>
        <p:txBody>
          <a:bodyPr wrap="square" rtlCol="0" anchor="ctr"/>
          <a:lstStyle/>
          <a:p>
            <a:pPr marL="0" indent="0">
              <a:buNone/>
            </a:pPr>
            <a:endParaRPr lang="en-US" dirty="0"/>
          </a:p>
        </p:txBody>
      </p:sp>
      <p:sp>
        <p:nvSpPr>
          <p:cNvPr id="37" name="Text 35"/>
          <p:cNvSpPr/>
          <p:nvPr/>
        </p:nvSpPr>
        <p:spPr>
          <a:xfrm>
            <a:off x="4781223" y="1767780"/>
            <a:ext cx="686157"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$40M</a:t>
            </a:r>
            <a:endParaRPr lang="en-US" sz="1000" dirty="0"/>
          </a:p>
        </p:txBody>
      </p:sp>
      <p:sp>
        <p:nvSpPr>
          <p:cNvPr id="38" name="Text 36"/>
          <p:cNvSpPr/>
          <p:nvPr/>
        </p:nvSpPr>
        <p:spPr>
          <a:xfrm>
            <a:off x="4781223" y="1910655"/>
            <a:ext cx="686157"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2024 Export Value</a:t>
            </a:r>
            <a:endParaRPr lang="en-US" sz="650" dirty="0"/>
          </a:p>
        </p:txBody>
      </p:sp>
      <p:sp>
        <p:nvSpPr>
          <p:cNvPr id="39" name="Text 37"/>
          <p:cNvSpPr/>
          <p:nvPr/>
        </p:nvSpPr>
        <p:spPr>
          <a:xfrm>
            <a:off x="6140147" y="1767780"/>
            <a:ext cx="385128"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9M+</a:t>
            </a:r>
            <a:endParaRPr lang="en-US" sz="1000" dirty="0"/>
          </a:p>
        </p:txBody>
      </p:sp>
      <p:sp>
        <p:nvSpPr>
          <p:cNvPr id="40" name="Text 38"/>
          <p:cNvSpPr/>
          <p:nvPr/>
        </p:nvSpPr>
        <p:spPr>
          <a:xfrm>
            <a:off x="6140147" y="1910655"/>
            <a:ext cx="385128"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Units/Year</a:t>
            </a:r>
            <a:endParaRPr lang="en-US" sz="650" dirty="0"/>
          </a:p>
        </p:txBody>
      </p:sp>
      <p:sp>
        <p:nvSpPr>
          <p:cNvPr id="41" name="Text 39"/>
          <p:cNvSpPr/>
          <p:nvPr/>
        </p:nvSpPr>
        <p:spPr>
          <a:xfrm>
            <a:off x="4787950" y="2056656"/>
            <a:ext cx="1768221"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+12% YoY</a:t>
            </a:r>
            <a:endParaRPr lang="en-US" sz="800" dirty="0"/>
          </a:p>
        </p:txBody>
      </p:sp>
      <p:sp>
        <p:nvSpPr>
          <p:cNvPr id="42" name="Text 40"/>
          <p:cNvSpPr/>
          <p:nvPr/>
        </p:nvSpPr>
        <p:spPr>
          <a:xfrm>
            <a:off x="4787950" y="2221706"/>
            <a:ext cx="1768221" cy="53340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Strong outdoor culture; premium TPU bags command high price premiums; among the highest per-capita spend globally</a:t>
            </a:r>
            <a:endParaRPr lang="en-US" sz="750" dirty="0"/>
          </a:p>
        </p:txBody>
      </p:sp>
      <p:sp>
        <p:nvSpPr>
          <p:cNvPr id="43" name="Text 41"/>
          <p:cNvSpPr/>
          <p:nvPr/>
        </p:nvSpPr>
        <p:spPr>
          <a:xfrm>
            <a:off x="6800850" y="1196727"/>
            <a:ext cx="2038350" cy="3267373"/>
          </a:xfrm>
          <a:prstGeom prst="roundRect">
            <a:avLst>
              <a:gd name="adj" fmla="val 4984"/>
            </a:avLst>
          </a:prstGeom>
          <a:solidFill>
            <a:srgbClr val="FFFFFF"/>
          </a:solidFill>
        </p:spPr>
        <p:txBody>
          <a:bodyPr wrap="square" rtlCol="0" anchor="ctr"/>
          <a:lstStyle/>
          <a:p>
            <a:pPr marL="0" indent="0">
              <a:buNone/>
            </a:pPr>
            <a:endParaRPr lang="en-US" dirty="0"/>
          </a:p>
        </p:txBody>
      </p:sp>
      <p:sp>
        <p:nvSpPr>
          <p:cNvPr id="44" name="Text 42"/>
          <p:cNvSpPr/>
          <p:nvPr/>
        </p:nvSpPr>
        <p:spPr>
          <a:xfrm>
            <a:off x="6953250" y="1334691"/>
            <a:ext cx="1252237" cy="142875"/>
          </a:xfrm>
          <a:prstGeom prst="rect">
            <a:avLst/>
          </a:prstGeom>
          <a:noFill/>
        </p:spPr>
        <p:txBody>
          <a:bodyPr wrap="square" lIns="0" tIns="0" rIns="0" bIns="0" rtlCol="0" anchor="t"/>
          <a:lstStyle/>
          <a:p>
            <a:pPr marL="0" indent="0" algn="l">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Japan / South Korea</a:t>
            </a:r>
            <a:endParaRPr lang="en-US" sz="1000" dirty="0"/>
          </a:p>
        </p:txBody>
      </p:sp>
      <p:sp>
        <p:nvSpPr>
          <p:cNvPr id="45" name="Text 43"/>
          <p:cNvSpPr/>
          <p:nvPr/>
        </p:nvSpPr>
        <p:spPr>
          <a:xfrm>
            <a:off x="8336905" y="1323677"/>
            <a:ext cx="349895" cy="164902"/>
          </a:xfrm>
          <a:prstGeom prst="roundRect">
            <a:avLst>
              <a:gd name="adj" fmla="val 77015"/>
            </a:avLst>
          </a:prstGeom>
          <a:solidFill>
            <a:srgbClr val="0D2137"/>
          </a:solidFill>
        </p:spPr>
        <p:txBody>
          <a:bodyPr wrap="square" rtlCol="0" anchor="ctr"/>
          <a:lstStyle/>
          <a:p>
            <a:pPr marL="0" indent="0">
              <a:buNone/>
            </a:pPr>
            <a:endParaRPr lang="en-US" dirty="0"/>
          </a:p>
        </p:txBody>
      </p:sp>
      <p:sp>
        <p:nvSpPr>
          <p:cNvPr id="46" name="Text 44"/>
          <p:cNvSpPr/>
          <p:nvPr/>
        </p:nvSpPr>
        <p:spPr>
          <a:xfrm>
            <a:off x="8438406" y="1348978"/>
            <a:ext cx="149831"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9%</a:t>
            </a:r>
            <a:endParaRPr lang="en-US" sz="800" dirty="0"/>
          </a:p>
        </p:txBody>
      </p:sp>
      <p:sp>
        <p:nvSpPr>
          <p:cNvPr id="47" name="Text 45"/>
          <p:cNvSpPr/>
          <p:nvPr/>
        </p:nvSpPr>
        <p:spPr>
          <a:xfrm>
            <a:off x="6953250" y="1590080"/>
            <a:ext cx="1733550" cy="76200"/>
          </a:xfrm>
          <a:prstGeom prst="roundRect">
            <a:avLst>
              <a:gd name="adj" fmla="val 50000"/>
            </a:avLst>
          </a:prstGeom>
          <a:solidFill>
            <a:srgbClr val="EEF3F8"/>
          </a:solidFill>
        </p:spPr>
        <p:txBody>
          <a:bodyPr wrap="square" rtlCol="0" anchor="ctr"/>
          <a:lstStyle/>
          <a:p>
            <a:pPr marL="0" indent="0">
              <a:buNone/>
            </a:pPr>
            <a:endParaRPr lang="en-US" dirty="0"/>
          </a:p>
        </p:txBody>
      </p:sp>
      <p:sp>
        <p:nvSpPr>
          <p:cNvPr id="48" name="Text 46"/>
          <p:cNvSpPr/>
          <p:nvPr/>
        </p:nvSpPr>
        <p:spPr>
          <a:xfrm>
            <a:off x="6953250" y="1590080"/>
            <a:ext cx="433388" cy="76200"/>
          </a:xfrm>
          <a:prstGeom prst="roundRect">
            <a:avLst>
              <a:gd name="adj" fmla="val 50000"/>
            </a:avLst>
          </a:prstGeom>
          <a:solidFill>
            <a:srgbClr val="8AAFC8"/>
          </a:solidFill>
        </p:spPr>
        <p:txBody>
          <a:bodyPr wrap="square" rtlCol="0" anchor="ctr"/>
          <a:lstStyle/>
          <a:p>
            <a:pPr marL="0" indent="0">
              <a:buNone/>
            </a:pPr>
            <a:endParaRPr lang="en-US" dirty="0"/>
          </a:p>
        </p:txBody>
      </p:sp>
      <p:sp>
        <p:nvSpPr>
          <p:cNvPr id="49" name="Text 47"/>
          <p:cNvSpPr/>
          <p:nvPr/>
        </p:nvSpPr>
        <p:spPr>
          <a:xfrm>
            <a:off x="6946523" y="1767780"/>
            <a:ext cx="686157"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$40M</a:t>
            </a:r>
            <a:endParaRPr lang="en-US" sz="1000" dirty="0"/>
          </a:p>
        </p:txBody>
      </p:sp>
      <p:sp>
        <p:nvSpPr>
          <p:cNvPr id="50" name="Text 48"/>
          <p:cNvSpPr/>
          <p:nvPr/>
        </p:nvSpPr>
        <p:spPr>
          <a:xfrm>
            <a:off x="6946523" y="1910655"/>
            <a:ext cx="686157"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2024 Export Value</a:t>
            </a:r>
            <a:endParaRPr lang="en-US" sz="650" dirty="0"/>
          </a:p>
        </p:txBody>
      </p:sp>
      <p:sp>
        <p:nvSpPr>
          <p:cNvPr id="51" name="Text 49"/>
          <p:cNvSpPr/>
          <p:nvPr/>
        </p:nvSpPr>
        <p:spPr>
          <a:xfrm>
            <a:off x="8305447" y="1767780"/>
            <a:ext cx="385128" cy="142875"/>
          </a:xfrm>
          <a:prstGeom prst="rect">
            <a:avLst/>
          </a:prstGeom>
          <a:noFill/>
        </p:spPr>
        <p:txBody>
          <a:bodyPr wrap="square" lIns="0" tIns="0" rIns="0" bIns="0" rtlCol="0" anchor="t"/>
          <a:lstStyle/>
          <a:p>
            <a:pPr marL="0" indent="0" algn="ctr">
              <a:buNone/>
            </a:pPr>
            <a:r>
              <a:rPr lang="en-US" sz="1000" b="1" dirty="0">
                <a:solidFill>
                  <a:srgbClr val="0D2137"/>
                </a:solidFill>
                <a:latin typeface="Arial" panose="020B0604020202020204" pitchFamily="34" charset="0"/>
                <a:ea typeface="Arial" panose="020B0604020202020204" pitchFamily="34" charset="-122"/>
                <a:cs typeface="Arial" panose="020B0604020202020204" pitchFamily="34" charset="-120"/>
              </a:rPr>
              <a:t>8M+</a:t>
            </a:r>
            <a:endParaRPr lang="en-US" sz="1000" dirty="0"/>
          </a:p>
        </p:txBody>
      </p:sp>
      <p:sp>
        <p:nvSpPr>
          <p:cNvPr id="52" name="Text 50"/>
          <p:cNvSpPr/>
          <p:nvPr/>
        </p:nvSpPr>
        <p:spPr>
          <a:xfrm>
            <a:off x="8305447" y="1910655"/>
            <a:ext cx="385128" cy="95250"/>
          </a:xfrm>
          <a:prstGeom prst="rect">
            <a:avLst/>
          </a:prstGeom>
          <a:noFill/>
        </p:spPr>
        <p:txBody>
          <a:bodyPr wrap="square" lIns="0" tIns="0" rIns="0" bIns="0" rtlCol="0" anchor="t"/>
          <a:lstStyle/>
          <a:p>
            <a:pPr marL="0" indent="0" algn="ctr">
              <a:buNone/>
            </a:pPr>
            <a:r>
              <a:rPr lang="en-US" sz="650" dirty="0">
                <a:solidFill>
                  <a:srgbClr val="8AAFC8"/>
                </a:solidFill>
                <a:latin typeface="Arial" panose="020B0604020202020204" pitchFamily="34" charset="0"/>
                <a:ea typeface="Arial" panose="020B0604020202020204" pitchFamily="34" charset="-122"/>
                <a:cs typeface="Arial" panose="020B0604020202020204" pitchFamily="34" charset="-120"/>
              </a:rPr>
              <a:t>Units/Year</a:t>
            </a:r>
            <a:endParaRPr lang="en-US" sz="650" dirty="0"/>
          </a:p>
        </p:txBody>
      </p:sp>
      <p:sp>
        <p:nvSpPr>
          <p:cNvPr id="53" name="Text 51"/>
          <p:cNvSpPr/>
          <p:nvPr/>
        </p:nvSpPr>
        <p:spPr>
          <a:xfrm>
            <a:off x="6953250" y="2056656"/>
            <a:ext cx="1768221" cy="114300"/>
          </a:xfrm>
          <a:prstGeom prst="rect">
            <a:avLst/>
          </a:prstGeom>
          <a:noFill/>
        </p:spPr>
        <p:txBody>
          <a:bodyPr wrap="square" lIns="0" tIns="0" rIns="0" bIns="0" rtlCol="0" anchor="t"/>
          <a:lstStyle/>
          <a:p>
            <a:pPr marL="0" indent="0" algn="l">
              <a:buNone/>
            </a:pPr>
            <a:r>
              <a:rPr lang="en-US" sz="800" b="1" dirty="0">
                <a:solidFill>
                  <a:srgbClr val="00C6A2"/>
                </a:solidFill>
                <a:latin typeface="Arial" panose="020B0604020202020204" pitchFamily="34" charset="0"/>
                <a:ea typeface="Arial" panose="020B0604020202020204" pitchFamily="34" charset="-122"/>
                <a:cs typeface="Arial" panose="020B0604020202020204" pitchFamily="34" charset="-120"/>
              </a:rPr>
              <a:t>▲ +6% YoY</a:t>
            </a:r>
            <a:endParaRPr lang="en-US" sz="800" dirty="0"/>
          </a:p>
        </p:txBody>
      </p:sp>
      <p:sp>
        <p:nvSpPr>
          <p:cNvPr id="54" name="Text 52"/>
          <p:cNvSpPr/>
          <p:nvPr/>
        </p:nvSpPr>
        <p:spPr>
          <a:xfrm>
            <a:off x="6953250" y="2221706"/>
            <a:ext cx="1768221" cy="533400"/>
          </a:xfrm>
          <a:prstGeom prst="rect">
            <a:avLst/>
          </a:prstGeom>
          <a:noFill/>
        </p:spPr>
        <p:txBody>
          <a:bodyPr wrap="square" lIns="0" tIns="0" rIns="0" bIns="0" rtlCol="0" anchor="t"/>
          <a:lstStyle/>
          <a:p>
            <a:pPr marL="0" indent="0" algn="l">
              <a:lnSpc>
                <a:spcPts val="105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Quality &amp; food-safety certifications (SG/PSE/KC) required; orders are mid-to-high-end custom; high repeat purchase rate</a:t>
            </a:r>
            <a:endParaRPr lang="en-US" sz="750" dirty="0"/>
          </a:p>
        </p:txBody>
      </p:sp>
      <p:sp>
        <p:nvSpPr>
          <p:cNvPr id="55" name="Text 53"/>
          <p:cNvSpPr/>
          <p:nvPr/>
        </p:nvSpPr>
        <p:spPr>
          <a:xfrm>
            <a:off x="304800" y="4591050"/>
            <a:ext cx="8705088" cy="95250"/>
          </a:xfrm>
          <a:prstGeom prst="rect">
            <a:avLst/>
          </a:prstGeom>
          <a:noFill/>
        </p:spPr>
        <p:txBody>
          <a:bodyPr wrap="square" lIns="0" tIns="0" rIns="0" bIns="0" rtlCol="0" anchor="t"/>
          <a:lstStyle/>
          <a:p>
            <a:pPr marL="0" indent="0" algn="l">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Sources: ITC Trade Map · Volza Global Import/Export Database · China Customs Statistics (2024)</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6251772"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03 · Import Volume &amp; Buyer Preference Analysis by Country</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03</a:t>
            </a:r>
            <a:endParaRPr lang="en-US" sz="900" dirty="0"/>
          </a:p>
        </p:txBody>
      </p:sp>
      <p:sp>
        <p:nvSpPr>
          <p:cNvPr id="6" name="Text 4"/>
          <p:cNvSpPr/>
          <p:nvPr/>
        </p:nvSpPr>
        <p:spPr>
          <a:xfrm>
            <a:off x="330101" y="841177"/>
            <a:ext cx="5311342" cy="152400"/>
          </a:xfrm>
          <a:prstGeom prst="rect">
            <a:avLst/>
          </a:prstGeom>
          <a:noFill/>
        </p:spPr>
        <p:txBody>
          <a:bodyPr wrap="square" lIns="0" tIns="0" rIns="0" bIns="0" rtlCol="0" anchor="t"/>
          <a:lstStyle/>
          <a:p>
            <a:pPr marL="0" indent="0" algn="l">
              <a:spcAft>
                <a:spcPts val="300"/>
              </a:spcAft>
              <a:buNone/>
            </a:pPr>
            <a:r>
              <a:rPr lang="en-US" sz="1050" b="1" dirty="0">
                <a:solidFill>
                  <a:srgbClr val="0D2137"/>
                </a:solidFill>
                <a:latin typeface="Arial" panose="020B0604020202020204" pitchFamily="34" charset="0"/>
                <a:ea typeface="Arial" panose="020B0604020202020204" pitchFamily="34" charset="-122"/>
                <a:cs typeface="Arial" panose="020B0604020202020204" pitchFamily="34" charset="-120"/>
              </a:rPr>
              <a:t>Import Volume &amp; Growth by Country (2022–2024)</a:t>
            </a:r>
            <a:endParaRPr lang="en-US" sz="1050" dirty="0"/>
          </a:p>
        </p:txBody>
      </p:sp>
      <p:sp>
        <p:nvSpPr>
          <p:cNvPr id="7" name="Text 5"/>
          <p:cNvSpPr/>
          <p:nvPr/>
        </p:nvSpPr>
        <p:spPr>
          <a:xfrm>
            <a:off x="330101" y="1120527"/>
            <a:ext cx="5207198" cy="257175"/>
          </a:xfrm>
          <a:prstGeom prst="roundRect">
            <a:avLst>
              <a:gd name="adj" fmla="val 24691"/>
            </a:avLst>
          </a:prstGeom>
          <a:solidFill>
            <a:srgbClr val="0D2137"/>
          </a:solidFill>
        </p:spPr>
        <p:txBody>
          <a:bodyPr wrap="square" rtlCol="0" anchor="ctr"/>
          <a:lstStyle/>
          <a:p>
            <a:pPr marL="0" indent="0">
              <a:buNone/>
            </a:pPr>
            <a:endParaRPr lang="en-US" dirty="0"/>
          </a:p>
        </p:txBody>
      </p:sp>
      <p:sp>
        <p:nvSpPr>
          <p:cNvPr id="8" name="Text 6"/>
          <p:cNvSpPr/>
          <p:nvPr/>
        </p:nvSpPr>
        <p:spPr>
          <a:xfrm>
            <a:off x="457051" y="1196727"/>
            <a:ext cx="1256184" cy="104775"/>
          </a:xfrm>
          <a:prstGeom prst="rect">
            <a:avLst/>
          </a:prstGeom>
          <a:noFill/>
        </p:spPr>
        <p:txBody>
          <a:bodyPr wrap="square" lIns="0" tIns="0" rIns="0" bIns="0" rtlCol="0" anchor="t"/>
          <a:lstStyle/>
          <a:p>
            <a:pPr marL="0" indent="0" algn="l">
              <a:buNone/>
            </a:pPr>
            <a:r>
              <a:rPr lang="en-US" sz="750" b="1" dirty="0">
                <a:solidFill>
                  <a:srgbClr val="8AAFC8"/>
                </a:solidFill>
                <a:latin typeface="Arial" panose="020B0604020202020204" pitchFamily="34" charset="0"/>
                <a:ea typeface="Arial" panose="020B0604020202020204" pitchFamily="34" charset="-122"/>
                <a:cs typeface="Arial" panose="020B0604020202020204" pitchFamily="34" charset="-120"/>
              </a:rPr>
              <a:t>Country / Region</a:t>
            </a:r>
            <a:endParaRPr lang="en-US" sz="750" dirty="0"/>
          </a:p>
        </p:txBody>
      </p:sp>
      <p:sp>
        <p:nvSpPr>
          <p:cNvPr id="9" name="Text 7"/>
          <p:cNvSpPr/>
          <p:nvPr/>
        </p:nvSpPr>
        <p:spPr>
          <a:xfrm>
            <a:off x="1721763" y="1196727"/>
            <a:ext cx="897166" cy="104775"/>
          </a:xfrm>
          <a:prstGeom prst="rect">
            <a:avLst/>
          </a:prstGeom>
          <a:noFill/>
        </p:spPr>
        <p:txBody>
          <a:bodyPr wrap="square" lIns="0" tIns="0" rIns="0" bIns="0" rtlCol="0" anchor="t"/>
          <a:lstStyle/>
          <a:p>
            <a:pPr marL="0" indent="0" algn="r">
              <a:buNone/>
            </a:pPr>
            <a:r>
              <a:rPr lang="en-US" sz="750" b="1" dirty="0">
                <a:solidFill>
                  <a:srgbClr val="8AAFC8"/>
                </a:solidFill>
                <a:latin typeface="Arial" panose="020B0604020202020204" pitchFamily="34" charset="0"/>
                <a:ea typeface="Arial" panose="020B0604020202020204" pitchFamily="34" charset="-122"/>
                <a:cs typeface="Arial" panose="020B0604020202020204" pitchFamily="34" charset="-120"/>
              </a:rPr>
              <a:t>2022</a:t>
            </a:r>
            <a:endParaRPr lang="en-US" sz="750" dirty="0"/>
          </a:p>
        </p:txBody>
      </p:sp>
      <p:sp>
        <p:nvSpPr>
          <p:cNvPr id="10" name="Text 8"/>
          <p:cNvSpPr/>
          <p:nvPr/>
        </p:nvSpPr>
        <p:spPr>
          <a:xfrm>
            <a:off x="2652084" y="1196727"/>
            <a:ext cx="897318" cy="104775"/>
          </a:xfrm>
          <a:prstGeom prst="rect">
            <a:avLst/>
          </a:prstGeom>
          <a:noFill/>
        </p:spPr>
        <p:txBody>
          <a:bodyPr wrap="square" lIns="0" tIns="0" rIns="0" bIns="0" rtlCol="0" anchor="t"/>
          <a:lstStyle/>
          <a:p>
            <a:pPr marL="0" indent="0" algn="r">
              <a:buNone/>
            </a:pPr>
            <a:r>
              <a:rPr lang="en-US" sz="750" b="1" dirty="0">
                <a:solidFill>
                  <a:srgbClr val="8AAFC8"/>
                </a:solidFill>
                <a:latin typeface="Arial" panose="020B0604020202020204" pitchFamily="34" charset="0"/>
                <a:ea typeface="Arial" panose="020B0604020202020204" pitchFamily="34" charset="-122"/>
                <a:cs typeface="Arial" panose="020B0604020202020204" pitchFamily="34" charset="-120"/>
              </a:rPr>
              <a:t>2023</a:t>
            </a:r>
            <a:endParaRPr lang="en-US" sz="750" dirty="0"/>
          </a:p>
        </p:txBody>
      </p:sp>
      <p:sp>
        <p:nvSpPr>
          <p:cNvPr id="11" name="Text 9"/>
          <p:cNvSpPr/>
          <p:nvPr/>
        </p:nvSpPr>
        <p:spPr>
          <a:xfrm>
            <a:off x="3582558" y="1196727"/>
            <a:ext cx="897318" cy="104775"/>
          </a:xfrm>
          <a:prstGeom prst="rect">
            <a:avLst/>
          </a:prstGeom>
          <a:noFill/>
        </p:spPr>
        <p:txBody>
          <a:bodyPr wrap="square" lIns="0" tIns="0" rIns="0" bIns="0" rtlCol="0" anchor="t"/>
          <a:lstStyle/>
          <a:p>
            <a:pPr marL="0" indent="0" algn="r">
              <a:buNone/>
            </a:pPr>
            <a:r>
              <a:rPr lang="en-US" sz="750" b="1" dirty="0">
                <a:solidFill>
                  <a:srgbClr val="8AAFC8"/>
                </a:solidFill>
                <a:latin typeface="Arial" panose="020B0604020202020204" pitchFamily="34" charset="0"/>
                <a:ea typeface="Arial" panose="020B0604020202020204" pitchFamily="34" charset="-122"/>
                <a:cs typeface="Arial" panose="020B0604020202020204" pitchFamily="34" charset="-120"/>
              </a:rPr>
              <a:t>2024</a:t>
            </a:r>
            <a:endParaRPr lang="en-US" sz="750" dirty="0"/>
          </a:p>
        </p:txBody>
      </p:sp>
      <p:sp>
        <p:nvSpPr>
          <p:cNvPr id="12" name="Text 10"/>
          <p:cNvSpPr/>
          <p:nvPr/>
        </p:nvSpPr>
        <p:spPr>
          <a:xfrm>
            <a:off x="4513031" y="1196727"/>
            <a:ext cx="897318" cy="104775"/>
          </a:xfrm>
          <a:prstGeom prst="rect">
            <a:avLst/>
          </a:prstGeom>
          <a:noFill/>
        </p:spPr>
        <p:txBody>
          <a:bodyPr wrap="square" lIns="0" tIns="0" rIns="0" bIns="0" rtlCol="0" anchor="t"/>
          <a:lstStyle/>
          <a:p>
            <a:pPr marL="0" indent="0" algn="r">
              <a:buNone/>
            </a:pPr>
            <a:r>
              <a:rPr lang="en-US" sz="750" b="1" dirty="0">
                <a:solidFill>
                  <a:srgbClr val="8AAFC8"/>
                </a:solidFill>
                <a:latin typeface="Arial" panose="020B0604020202020204" pitchFamily="34" charset="0"/>
                <a:ea typeface="Arial" panose="020B0604020202020204" pitchFamily="34" charset="-122"/>
                <a:cs typeface="Arial" panose="020B0604020202020204" pitchFamily="34" charset="-120"/>
              </a:rPr>
              <a:t>Growth</a:t>
            </a:r>
            <a:endParaRPr lang="en-US" sz="750" dirty="0"/>
          </a:p>
        </p:txBody>
      </p:sp>
      <p:sp>
        <p:nvSpPr>
          <p:cNvPr id="13" name="Text 11"/>
          <p:cNvSpPr/>
          <p:nvPr/>
        </p:nvSpPr>
        <p:spPr>
          <a:xfrm>
            <a:off x="330101" y="1466552"/>
            <a:ext cx="5207198" cy="403175"/>
          </a:xfrm>
          <a:prstGeom prst="rect">
            <a:avLst/>
          </a:prstGeom>
          <a:solidFill>
            <a:srgbClr val="FFFFFF"/>
          </a:solidFill>
        </p:spPr>
        <p:txBody>
          <a:bodyPr wrap="square" rtlCol="0" anchor="ctr"/>
          <a:lstStyle/>
          <a:p>
            <a:pPr marL="0" indent="0">
              <a:buNone/>
            </a:pPr>
            <a:endParaRPr lang="en-US" dirty="0"/>
          </a:p>
        </p:txBody>
      </p:sp>
      <p:sp>
        <p:nvSpPr>
          <p:cNvPr id="14" name="Shape 12"/>
          <p:cNvSpPr/>
          <p:nvPr/>
        </p:nvSpPr>
        <p:spPr>
          <a:xfrm>
            <a:off x="330101" y="1864965"/>
            <a:ext cx="5207198" cy="0"/>
          </a:xfrm>
          <a:prstGeom prst="line">
            <a:avLst/>
          </a:prstGeom>
          <a:noFill/>
          <a:ln w="9525">
            <a:solidFill>
              <a:srgbClr val="EEF3F8"/>
            </a:solidFill>
            <a:prstDash val="solid"/>
          </a:ln>
        </p:spPr>
      </p:sp>
      <p:sp>
        <p:nvSpPr>
          <p:cNvPr id="15" name="Text 13"/>
          <p:cNvSpPr/>
          <p:nvPr/>
        </p:nvSpPr>
        <p:spPr>
          <a:xfrm>
            <a:off x="457051" y="1542752"/>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United States</a:t>
            </a:r>
            <a:endParaRPr lang="en-US" sz="900" dirty="0"/>
          </a:p>
        </p:txBody>
      </p:sp>
      <p:sp>
        <p:nvSpPr>
          <p:cNvPr id="16" name="Text 14"/>
          <p:cNvSpPr/>
          <p:nvPr/>
        </p:nvSpPr>
        <p:spPr>
          <a:xfrm>
            <a:off x="457051" y="1688753"/>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Amazon / Walmart channels</a:t>
            </a:r>
            <a:endParaRPr lang="en-US" sz="700" dirty="0"/>
          </a:p>
        </p:txBody>
      </p:sp>
      <p:sp>
        <p:nvSpPr>
          <p:cNvPr id="17" name="Text 15"/>
          <p:cNvSpPr/>
          <p:nvPr/>
        </p:nvSpPr>
        <p:spPr>
          <a:xfrm>
            <a:off x="1721763" y="1606153"/>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$140M</a:t>
            </a:r>
            <a:endParaRPr lang="en-US" sz="850" dirty="0"/>
          </a:p>
        </p:txBody>
      </p:sp>
      <p:sp>
        <p:nvSpPr>
          <p:cNvPr id="18" name="Text 16"/>
          <p:cNvSpPr/>
          <p:nvPr/>
        </p:nvSpPr>
        <p:spPr>
          <a:xfrm>
            <a:off x="2652084" y="1606153"/>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$152M</a:t>
            </a:r>
            <a:endParaRPr lang="en-US" sz="850" dirty="0"/>
          </a:p>
        </p:txBody>
      </p:sp>
      <p:sp>
        <p:nvSpPr>
          <p:cNvPr id="19" name="Text 17"/>
          <p:cNvSpPr/>
          <p:nvPr/>
        </p:nvSpPr>
        <p:spPr>
          <a:xfrm>
            <a:off x="3582558" y="1606153"/>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$169M</a:t>
            </a:r>
            <a:endParaRPr lang="en-US" sz="850" dirty="0"/>
          </a:p>
        </p:txBody>
      </p:sp>
      <p:sp>
        <p:nvSpPr>
          <p:cNvPr id="20" name="Text 18"/>
          <p:cNvSpPr/>
          <p:nvPr/>
        </p:nvSpPr>
        <p:spPr>
          <a:xfrm>
            <a:off x="4513031" y="1610916"/>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▲+11%</a:t>
            </a:r>
            <a:endParaRPr lang="en-US" sz="750" dirty="0"/>
          </a:p>
        </p:txBody>
      </p:sp>
      <p:sp>
        <p:nvSpPr>
          <p:cNvPr id="21" name="Text 19"/>
          <p:cNvSpPr/>
          <p:nvPr/>
        </p:nvSpPr>
        <p:spPr>
          <a:xfrm>
            <a:off x="330101" y="1958578"/>
            <a:ext cx="5207198" cy="403175"/>
          </a:xfrm>
          <a:prstGeom prst="rect">
            <a:avLst/>
          </a:prstGeom>
          <a:solidFill>
            <a:srgbClr val="FFFFFF"/>
          </a:solidFill>
        </p:spPr>
        <p:txBody>
          <a:bodyPr wrap="square" rtlCol="0" anchor="ctr"/>
          <a:lstStyle/>
          <a:p>
            <a:pPr marL="0" indent="0">
              <a:buNone/>
            </a:pPr>
            <a:endParaRPr lang="en-US" dirty="0"/>
          </a:p>
        </p:txBody>
      </p:sp>
      <p:sp>
        <p:nvSpPr>
          <p:cNvPr id="22" name="Shape 20"/>
          <p:cNvSpPr/>
          <p:nvPr/>
        </p:nvSpPr>
        <p:spPr>
          <a:xfrm>
            <a:off x="330101" y="2356991"/>
            <a:ext cx="5207198" cy="0"/>
          </a:xfrm>
          <a:prstGeom prst="line">
            <a:avLst/>
          </a:prstGeom>
          <a:noFill/>
          <a:ln w="9525">
            <a:solidFill>
              <a:srgbClr val="EEF3F8"/>
            </a:solidFill>
            <a:prstDash val="solid"/>
          </a:ln>
        </p:spPr>
      </p:sp>
      <p:sp>
        <p:nvSpPr>
          <p:cNvPr id="23" name="Text 21"/>
          <p:cNvSpPr/>
          <p:nvPr/>
        </p:nvSpPr>
        <p:spPr>
          <a:xfrm>
            <a:off x="457051" y="2034778"/>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Germany</a:t>
            </a:r>
            <a:endParaRPr lang="en-US" sz="900" dirty="0"/>
          </a:p>
        </p:txBody>
      </p:sp>
      <p:sp>
        <p:nvSpPr>
          <p:cNvPr id="24" name="Text 22"/>
          <p:cNvSpPr/>
          <p:nvPr/>
        </p:nvSpPr>
        <p:spPr>
          <a:xfrm>
            <a:off x="457051" y="2180779"/>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EU's largest single buyer</a:t>
            </a:r>
            <a:endParaRPr lang="en-US" sz="700" dirty="0"/>
          </a:p>
        </p:txBody>
      </p:sp>
      <p:sp>
        <p:nvSpPr>
          <p:cNvPr id="25" name="Text 23"/>
          <p:cNvSpPr/>
          <p:nvPr/>
        </p:nvSpPr>
        <p:spPr>
          <a:xfrm>
            <a:off x="1721763" y="2098179"/>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$28M</a:t>
            </a:r>
            <a:endParaRPr lang="en-US" sz="850" dirty="0"/>
          </a:p>
        </p:txBody>
      </p:sp>
      <p:sp>
        <p:nvSpPr>
          <p:cNvPr id="26" name="Text 24"/>
          <p:cNvSpPr/>
          <p:nvPr/>
        </p:nvSpPr>
        <p:spPr>
          <a:xfrm>
            <a:off x="2652084" y="2098179"/>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$31M</a:t>
            </a:r>
            <a:endParaRPr lang="en-US" sz="850" dirty="0"/>
          </a:p>
        </p:txBody>
      </p:sp>
      <p:sp>
        <p:nvSpPr>
          <p:cNvPr id="27" name="Text 25"/>
          <p:cNvSpPr/>
          <p:nvPr/>
        </p:nvSpPr>
        <p:spPr>
          <a:xfrm>
            <a:off x="3582558" y="2098179"/>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$33.5M</a:t>
            </a:r>
            <a:endParaRPr lang="en-US" sz="850" dirty="0"/>
          </a:p>
        </p:txBody>
      </p:sp>
      <p:sp>
        <p:nvSpPr>
          <p:cNvPr id="28" name="Text 26"/>
          <p:cNvSpPr/>
          <p:nvPr/>
        </p:nvSpPr>
        <p:spPr>
          <a:xfrm>
            <a:off x="4513031" y="2102941"/>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▲+8%</a:t>
            </a:r>
            <a:endParaRPr lang="en-US" sz="750" dirty="0"/>
          </a:p>
        </p:txBody>
      </p:sp>
      <p:sp>
        <p:nvSpPr>
          <p:cNvPr id="29" name="Text 27"/>
          <p:cNvSpPr/>
          <p:nvPr/>
        </p:nvSpPr>
        <p:spPr>
          <a:xfrm>
            <a:off x="330101" y="2450604"/>
            <a:ext cx="5207198" cy="403175"/>
          </a:xfrm>
          <a:prstGeom prst="rect">
            <a:avLst/>
          </a:prstGeom>
          <a:solidFill>
            <a:srgbClr val="FFFFFF"/>
          </a:solidFill>
        </p:spPr>
        <p:txBody>
          <a:bodyPr wrap="square" rtlCol="0" anchor="ctr"/>
          <a:lstStyle/>
          <a:p>
            <a:pPr marL="0" indent="0">
              <a:buNone/>
            </a:pPr>
            <a:endParaRPr lang="en-US" dirty="0"/>
          </a:p>
        </p:txBody>
      </p:sp>
      <p:sp>
        <p:nvSpPr>
          <p:cNvPr id="30" name="Shape 28"/>
          <p:cNvSpPr/>
          <p:nvPr/>
        </p:nvSpPr>
        <p:spPr>
          <a:xfrm>
            <a:off x="330101" y="2849017"/>
            <a:ext cx="5207198" cy="0"/>
          </a:xfrm>
          <a:prstGeom prst="line">
            <a:avLst/>
          </a:prstGeom>
          <a:noFill/>
          <a:ln w="9525">
            <a:solidFill>
              <a:srgbClr val="EEF3F8"/>
            </a:solidFill>
            <a:prstDash val="solid"/>
          </a:ln>
        </p:spPr>
      </p:sp>
      <p:sp>
        <p:nvSpPr>
          <p:cNvPr id="31" name="Text 29"/>
          <p:cNvSpPr/>
          <p:nvPr/>
        </p:nvSpPr>
        <p:spPr>
          <a:xfrm>
            <a:off x="457051" y="2526804"/>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United Kingdom</a:t>
            </a:r>
            <a:endParaRPr lang="en-US" sz="900" dirty="0"/>
          </a:p>
        </p:txBody>
      </p:sp>
      <p:sp>
        <p:nvSpPr>
          <p:cNvPr id="32" name="Text 30"/>
          <p:cNvSpPr/>
          <p:nvPr/>
        </p:nvSpPr>
        <p:spPr>
          <a:xfrm>
            <a:off x="457051" y="2672804"/>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Europe's 2nd largest buyer</a:t>
            </a:r>
            <a:endParaRPr lang="en-US" sz="700" dirty="0"/>
          </a:p>
        </p:txBody>
      </p:sp>
      <p:sp>
        <p:nvSpPr>
          <p:cNvPr id="33" name="Text 31"/>
          <p:cNvSpPr/>
          <p:nvPr/>
        </p:nvSpPr>
        <p:spPr>
          <a:xfrm>
            <a:off x="1721763" y="2590205"/>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$22M</a:t>
            </a:r>
            <a:endParaRPr lang="en-US" sz="850" dirty="0"/>
          </a:p>
        </p:txBody>
      </p:sp>
      <p:sp>
        <p:nvSpPr>
          <p:cNvPr id="34" name="Text 32"/>
          <p:cNvSpPr/>
          <p:nvPr/>
        </p:nvSpPr>
        <p:spPr>
          <a:xfrm>
            <a:off x="2652084" y="2590205"/>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$24.5M</a:t>
            </a:r>
            <a:endParaRPr lang="en-US" sz="850" dirty="0"/>
          </a:p>
        </p:txBody>
      </p:sp>
      <p:sp>
        <p:nvSpPr>
          <p:cNvPr id="35" name="Text 33"/>
          <p:cNvSpPr/>
          <p:nvPr/>
        </p:nvSpPr>
        <p:spPr>
          <a:xfrm>
            <a:off x="3582558" y="2590205"/>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$26.5M</a:t>
            </a:r>
            <a:endParaRPr lang="en-US" sz="850" dirty="0"/>
          </a:p>
        </p:txBody>
      </p:sp>
      <p:sp>
        <p:nvSpPr>
          <p:cNvPr id="36" name="Text 34"/>
          <p:cNvSpPr/>
          <p:nvPr/>
        </p:nvSpPr>
        <p:spPr>
          <a:xfrm>
            <a:off x="4513031" y="2594967"/>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▲+8%</a:t>
            </a:r>
            <a:endParaRPr lang="en-US" sz="750" dirty="0"/>
          </a:p>
        </p:txBody>
      </p:sp>
      <p:sp>
        <p:nvSpPr>
          <p:cNvPr id="37" name="Text 35"/>
          <p:cNvSpPr/>
          <p:nvPr/>
        </p:nvSpPr>
        <p:spPr>
          <a:xfrm>
            <a:off x="330101" y="2942630"/>
            <a:ext cx="5207198" cy="403175"/>
          </a:xfrm>
          <a:prstGeom prst="rect">
            <a:avLst/>
          </a:prstGeom>
          <a:solidFill>
            <a:srgbClr val="FFFFFF"/>
          </a:solidFill>
        </p:spPr>
        <p:txBody>
          <a:bodyPr wrap="square" rtlCol="0" anchor="ctr"/>
          <a:lstStyle/>
          <a:p>
            <a:pPr marL="0" indent="0">
              <a:buNone/>
            </a:pPr>
            <a:endParaRPr lang="en-US" dirty="0"/>
          </a:p>
        </p:txBody>
      </p:sp>
      <p:sp>
        <p:nvSpPr>
          <p:cNvPr id="38" name="Shape 36"/>
          <p:cNvSpPr/>
          <p:nvPr/>
        </p:nvSpPr>
        <p:spPr>
          <a:xfrm>
            <a:off x="330101" y="3341043"/>
            <a:ext cx="5207198" cy="0"/>
          </a:xfrm>
          <a:prstGeom prst="line">
            <a:avLst/>
          </a:prstGeom>
          <a:noFill/>
          <a:ln w="9525">
            <a:solidFill>
              <a:srgbClr val="EEF3F8"/>
            </a:solidFill>
            <a:prstDash val="solid"/>
          </a:ln>
        </p:spPr>
      </p:sp>
      <p:sp>
        <p:nvSpPr>
          <p:cNvPr id="39" name="Text 37"/>
          <p:cNvSpPr/>
          <p:nvPr/>
        </p:nvSpPr>
        <p:spPr>
          <a:xfrm>
            <a:off x="457051" y="3018830"/>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Australia</a:t>
            </a:r>
            <a:endParaRPr lang="en-US" sz="900" dirty="0"/>
          </a:p>
        </p:txBody>
      </p:sp>
      <p:sp>
        <p:nvSpPr>
          <p:cNvPr id="40" name="Text 38"/>
          <p:cNvSpPr/>
          <p:nvPr/>
        </p:nvSpPr>
        <p:spPr>
          <a:xfrm>
            <a:off x="457051" y="3164830"/>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Premium TPU price market</a:t>
            </a:r>
            <a:endParaRPr lang="en-US" sz="700" dirty="0"/>
          </a:p>
        </p:txBody>
      </p:sp>
      <p:sp>
        <p:nvSpPr>
          <p:cNvPr id="41" name="Text 39"/>
          <p:cNvSpPr/>
          <p:nvPr/>
        </p:nvSpPr>
        <p:spPr>
          <a:xfrm>
            <a:off x="1721763" y="3082230"/>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$32M</a:t>
            </a:r>
            <a:endParaRPr lang="en-US" sz="850" dirty="0"/>
          </a:p>
        </p:txBody>
      </p:sp>
      <p:sp>
        <p:nvSpPr>
          <p:cNvPr id="42" name="Text 40"/>
          <p:cNvSpPr/>
          <p:nvPr/>
        </p:nvSpPr>
        <p:spPr>
          <a:xfrm>
            <a:off x="2652084" y="3082230"/>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$36M</a:t>
            </a:r>
            <a:endParaRPr lang="en-US" sz="850" dirty="0"/>
          </a:p>
        </p:txBody>
      </p:sp>
      <p:sp>
        <p:nvSpPr>
          <p:cNvPr id="43" name="Text 41"/>
          <p:cNvSpPr/>
          <p:nvPr/>
        </p:nvSpPr>
        <p:spPr>
          <a:xfrm>
            <a:off x="3582558" y="3082230"/>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$40M</a:t>
            </a:r>
            <a:endParaRPr lang="en-US" sz="850" dirty="0"/>
          </a:p>
        </p:txBody>
      </p:sp>
      <p:sp>
        <p:nvSpPr>
          <p:cNvPr id="44" name="Text 42"/>
          <p:cNvSpPr/>
          <p:nvPr/>
        </p:nvSpPr>
        <p:spPr>
          <a:xfrm>
            <a:off x="4513031" y="3086993"/>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▲+12%</a:t>
            </a:r>
            <a:endParaRPr lang="en-US" sz="750" dirty="0"/>
          </a:p>
        </p:txBody>
      </p:sp>
      <p:sp>
        <p:nvSpPr>
          <p:cNvPr id="45" name="Text 43"/>
          <p:cNvSpPr/>
          <p:nvPr/>
        </p:nvSpPr>
        <p:spPr>
          <a:xfrm>
            <a:off x="330101" y="3434655"/>
            <a:ext cx="5207198" cy="403175"/>
          </a:xfrm>
          <a:prstGeom prst="rect">
            <a:avLst/>
          </a:prstGeom>
          <a:solidFill>
            <a:srgbClr val="FFFFFF"/>
          </a:solidFill>
        </p:spPr>
        <p:txBody>
          <a:bodyPr wrap="square" rtlCol="0" anchor="ctr"/>
          <a:lstStyle/>
          <a:p>
            <a:pPr marL="0" indent="0">
              <a:buNone/>
            </a:pPr>
            <a:endParaRPr lang="en-US" dirty="0"/>
          </a:p>
        </p:txBody>
      </p:sp>
      <p:sp>
        <p:nvSpPr>
          <p:cNvPr id="46" name="Shape 44"/>
          <p:cNvSpPr/>
          <p:nvPr/>
        </p:nvSpPr>
        <p:spPr>
          <a:xfrm>
            <a:off x="330101" y="3833068"/>
            <a:ext cx="5207198" cy="0"/>
          </a:xfrm>
          <a:prstGeom prst="line">
            <a:avLst/>
          </a:prstGeom>
          <a:noFill/>
          <a:ln w="9525">
            <a:solidFill>
              <a:srgbClr val="EEF3F8"/>
            </a:solidFill>
            <a:prstDash val="solid"/>
          </a:ln>
        </p:spPr>
      </p:sp>
      <p:sp>
        <p:nvSpPr>
          <p:cNvPr id="47" name="Text 45"/>
          <p:cNvSpPr/>
          <p:nvPr/>
        </p:nvSpPr>
        <p:spPr>
          <a:xfrm>
            <a:off x="457051" y="3510855"/>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Japan</a:t>
            </a:r>
            <a:endParaRPr lang="en-US" sz="900" dirty="0"/>
          </a:p>
        </p:txBody>
      </p:sp>
      <p:sp>
        <p:nvSpPr>
          <p:cNvPr id="48" name="Text 46"/>
          <p:cNvSpPr/>
          <p:nvPr/>
        </p:nvSpPr>
        <p:spPr>
          <a:xfrm>
            <a:off x="457051" y="3656856"/>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Strict food safety standards</a:t>
            </a:r>
            <a:endParaRPr lang="en-US" sz="700" dirty="0"/>
          </a:p>
        </p:txBody>
      </p:sp>
      <p:sp>
        <p:nvSpPr>
          <p:cNvPr id="49" name="Text 47"/>
          <p:cNvSpPr/>
          <p:nvPr/>
        </p:nvSpPr>
        <p:spPr>
          <a:xfrm>
            <a:off x="1721763" y="3574256"/>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$21M</a:t>
            </a:r>
            <a:endParaRPr lang="en-US" sz="850" dirty="0"/>
          </a:p>
        </p:txBody>
      </p:sp>
      <p:sp>
        <p:nvSpPr>
          <p:cNvPr id="50" name="Text 48"/>
          <p:cNvSpPr/>
          <p:nvPr/>
        </p:nvSpPr>
        <p:spPr>
          <a:xfrm>
            <a:off x="2652084" y="3574256"/>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$22M</a:t>
            </a:r>
            <a:endParaRPr lang="en-US" sz="850" dirty="0"/>
          </a:p>
        </p:txBody>
      </p:sp>
      <p:sp>
        <p:nvSpPr>
          <p:cNvPr id="51" name="Text 49"/>
          <p:cNvSpPr/>
          <p:nvPr/>
        </p:nvSpPr>
        <p:spPr>
          <a:xfrm>
            <a:off x="3582558" y="3574256"/>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$23.5M</a:t>
            </a:r>
            <a:endParaRPr lang="en-US" sz="850" dirty="0"/>
          </a:p>
        </p:txBody>
      </p:sp>
      <p:sp>
        <p:nvSpPr>
          <p:cNvPr id="52" name="Text 50"/>
          <p:cNvSpPr/>
          <p:nvPr/>
        </p:nvSpPr>
        <p:spPr>
          <a:xfrm>
            <a:off x="4513031" y="3579019"/>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▲+7%</a:t>
            </a:r>
            <a:endParaRPr lang="en-US" sz="750" dirty="0"/>
          </a:p>
        </p:txBody>
      </p:sp>
      <p:sp>
        <p:nvSpPr>
          <p:cNvPr id="53" name="Text 51"/>
          <p:cNvSpPr/>
          <p:nvPr/>
        </p:nvSpPr>
        <p:spPr>
          <a:xfrm>
            <a:off x="330101" y="3926681"/>
            <a:ext cx="5207198" cy="403175"/>
          </a:xfrm>
          <a:prstGeom prst="rect">
            <a:avLst/>
          </a:prstGeom>
          <a:solidFill>
            <a:srgbClr val="FFFFFF"/>
          </a:solidFill>
        </p:spPr>
        <p:txBody>
          <a:bodyPr wrap="square" rtlCol="0" anchor="ctr"/>
          <a:lstStyle/>
          <a:p>
            <a:pPr marL="0" indent="0">
              <a:buNone/>
            </a:pPr>
            <a:endParaRPr lang="en-US" dirty="0"/>
          </a:p>
        </p:txBody>
      </p:sp>
      <p:sp>
        <p:nvSpPr>
          <p:cNvPr id="54" name="Shape 52"/>
          <p:cNvSpPr/>
          <p:nvPr/>
        </p:nvSpPr>
        <p:spPr>
          <a:xfrm>
            <a:off x="330101" y="4325094"/>
            <a:ext cx="5207198" cy="0"/>
          </a:xfrm>
          <a:prstGeom prst="line">
            <a:avLst/>
          </a:prstGeom>
          <a:noFill/>
          <a:ln w="9525">
            <a:solidFill>
              <a:srgbClr val="EEF3F8"/>
            </a:solidFill>
            <a:prstDash val="solid"/>
          </a:ln>
        </p:spPr>
      </p:sp>
      <p:sp>
        <p:nvSpPr>
          <p:cNvPr id="55" name="Text 53"/>
          <p:cNvSpPr/>
          <p:nvPr/>
        </p:nvSpPr>
        <p:spPr>
          <a:xfrm>
            <a:off x="457051" y="4002881"/>
            <a:ext cx="1256184" cy="13335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Canada</a:t>
            </a:r>
            <a:endParaRPr lang="en-US" sz="900" dirty="0"/>
          </a:p>
        </p:txBody>
      </p:sp>
      <p:sp>
        <p:nvSpPr>
          <p:cNvPr id="56" name="Text 54"/>
          <p:cNvSpPr/>
          <p:nvPr/>
        </p:nvSpPr>
        <p:spPr>
          <a:xfrm>
            <a:off x="457051" y="4148882"/>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Outdoor recreation market</a:t>
            </a:r>
            <a:endParaRPr lang="en-US" sz="700" dirty="0"/>
          </a:p>
        </p:txBody>
      </p:sp>
      <p:sp>
        <p:nvSpPr>
          <p:cNvPr id="57" name="Text 55"/>
          <p:cNvSpPr/>
          <p:nvPr/>
        </p:nvSpPr>
        <p:spPr>
          <a:xfrm>
            <a:off x="1721763" y="4066282"/>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$12M</a:t>
            </a:r>
            <a:endParaRPr lang="en-US" sz="850" dirty="0"/>
          </a:p>
        </p:txBody>
      </p:sp>
      <p:sp>
        <p:nvSpPr>
          <p:cNvPr id="58" name="Text 56"/>
          <p:cNvSpPr/>
          <p:nvPr/>
        </p:nvSpPr>
        <p:spPr>
          <a:xfrm>
            <a:off x="2652084" y="4066282"/>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$13.8M</a:t>
            </a:r>
            <a:endParaRPr lang="en-US" sz="850" dirty="0"/>
          </a:p>
        </p:txBody>
      </p:sp>
      <p:sp>
        <p:nvSpPr>
          <p:cNvPr id="59" name="Text 57"/>
          <p:cNvSpPr/>
          <p:nvPr/>
        </p:nvSpPr>
        <p:spPr>
          <a:xfrm>
            <a:off x="3582558" y="4066282"/>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$15M</a:t>
            </a:r>
            <a:endParaRPr lang="en-US" sz="850" dirty="0"/>
          </a:p>
        </p:txBody>
      </p:sp>
      <p:sp>
        <p:nvSpPr>
          <p:cNvPr id="60" name="Text 58"/>
          <p:cNvSpPr/>
          <p:nvPr/>
        </p:nvSpPr>
        <p:spPr>
          <a:xfrm>
            <a:off x="4513031" y="4071045"/>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▲+9%</a:t>
            </a:r>
            <a:endParaRPr lang="en-US" sz="750" dirty="0"/>
          </a:p>
        </p:txBody>
      </p:sp>
      <p:sp>
        <p:nvSpPr>
          <p:cNvPr id="61" name="Text 59"/>
          <p:cNvSpPr/>
          <p:nvPr/>
        </p:nvSpPr>
        <p:spPr>
          <a:xfrm>
            <a:off x="330101" y="4418707"/>
            <a:ext cx="5207198" cy="536525"/>
          </a:xfrm>
          <a:prstGeom prst="rect">
            <a:avLst/>
          </a:prstGeom>
          <a:solidFill>
            <a:srgbClr val="FFFFFF"/>
          </a:solidFill>
        </p:spPr>
        <p:txBody>
          <a:bodyPr wrap="square" rtlCol="0" anchor="ctr"/>
          <a:lstStyle/>
          <a:p>
            <a:pPr marL="0" indent="0">
              <a:buNone/>
            </a:pPr>
            <a:endParaRPr lang="en-US" dirty="0"/>
          </a:p>
        </p:txBody>
      </p:sp>
      <p:sp>
        <p:nvSpPr>
          <p:cNvPr id="62" name="Shape 60"/>
          <p:cNvSpPr/>
          <p:nvPr/>
        </p:nvSpPr>
        <p:spPr>
          <a:xfrm>
            <a:off x="330101" y="4950470"/>
            <a:ext cx="5207198" cy="0"/>
          </a:xfrm>
          <a:prstGeom prst="line">
            <a:avLst/>
          </a:prstGeom>
          <a:noFill/>
          <a:ln w="9525">
            <a:solidFill>
              <a:srgbClr val="EEF3F8"/>
            </a:solidFill>
            <a:prstDash val="solid"/>
          </a:ln>
        </p:spPr>
      </p:sp>
      <p:sp>
        <p:nvSpPr>
          <p:cNvPr id="63" name="Text 61"/>
          <p:cNvSpPr/>
          <p:nvPr/>
        </p:nvSpPr>
        <p:spPr>
          <a:xfrm>
            <a:off x="457051" y="4494907"/>
            <a:ext cx="1256184" cy="266700"/>
          </a:xfrm>
          <a:prstGeom prst="rect">
            <a:avLst/>
          </a:prstGeom>
          <a:noFill/>
        </p:spPr>
        <p:txBody>
          <a:bodyPr wrap="square" lIns="0" tIns="0" rIns="0" bIns="0" rtlCol="0" anchor="t"/>
          <a:lstStyle/>
          <a:p>
            <a:pPr marL="0" indent="0" algn="l">
              <a:spcAft>
                <a:spcPts val="1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Middle East (UAE/KSA)</a:t>
            </a:r>
            <a:endParaRPr lang="en-US" sz="900" dirty="0"/>
          </a:p>
        </p:txBody>
      </p:sp>
      <p:sp>
        <p:nvSpPr>
          <p:cNvPr id="64" name="Text 62"/>
          <p:cNvSpPr/>
          <p:nvPr/>
        </p:nvSpPr>
        <p:spPr>
          <a:xfrm>
            <a:off x="457051" y="4774257"/>
            <a:ext cx="1256184" cy="95250"/>
          </a:xfrm>
          <a:prstGeom prst="rect">
            <a:avLst/>
          </a:prstGeom>
          <a:noFill/>
        </p:spPr>
        <p:txBody>
          <a:bodyPr wrap="square" lIns="0" tIns="0" rIns="0" bIns="0" rtlCol="0" anchor="t"/>
          <a:lstStyle/>
          <a:p>
            <a:pPr marL="0" indent="0" algn="l">
              <a:buNone/>
            </a:pPr>
            <a:r>
              <a:rPr lang="en-US" sz="700" dirty="0">
                <a:solidFill>
                  <a:srgbClr val="8AAFC8"/>
                </a:solidFill>
                <a:latin typeface="Arial" panose="020B0604020202020204" pitchFamily="34" charset="0"/>
                <a:ea typeface="Arial" panose="020B0604020202020204" pitchFamily="34" charset="-122"/>
                <a:cs typeface="Arial" panose="020B0604020202020204" pitchFamily="34" charset="-120"/>
              </a:rPr>
              <a:t>High-growth emerging market</a:t>
            </a:r>
            <a:endParaRPr lang="en-US" sz="700" dirty="0"/>
          </a:p>
        </p:txBody>
      </p:sp>
      <p:sp>
        <p:nvSpPr>
          <p:cNvPr id="65" name="Text 63"/>
          <p:cNvSpPr/>
          <p:nvPr/>
        </p:nvSpPr>
        <p:spPr>
          <a:xfrm>
            <a:off x="1721763" y="4624983"/>
            <a:ext cx="897166"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$8M</a:t>
            </a:r>
            <a:endParaRPr lang="en-US" sz="850" dirty="0"/>
          </a:p>
        </p:txBody>
      </p:sp>
      <p:sp>
        <p:nvSpPr>
          <p:cNvPr id="66" name="Text 64"/>
          <p:cNvSpPr/>
          <p:nvPr/>
        </p:nvSpPr>
        <p:spPr>
          <a:xfrm>
            <a:off x="2652084" y="4624983"/>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$10M</a:t>
            </a:r>
            <a:endParaRPr lang="en-US" sz="850" dirty="0"/>
          </a:p>
        </p:txBody>
      </p:sp>
      <p:sp>
        <p:nvSpPr>
          <p:cNvPr id="67" name="Text 65"/>
          <p:cNvSpPr/>
          <p:nvPr/>
        </p:nvSpPr>
        <p:spPr>
          <a:xfrm>
            <a:off x="3582558" y="4624983"/>
            <a:ext cx="897318" cy="114300"/>
          </a:xfrm>
          <a:prstGeom prst="rect">
            <a:avLst/>
          </a:prstGeom>
          <a:noFill/>
        </p:spPr>
        <p:txBody>
          <a:bodyPr wrap="square" lIns="0" tIns="0" rIns="0" bIns="0" rtlCol="0" anchor="t"/>
          <a:lstStyle/>
          <a:p>
            <a:pPr marL="0" indent="0" algn="r">
              <a:buNone/>
            </a:pPr>
            <a:r>
              <a:rPr lang="en-US" sz="850" b="1" dirty="0">
                <a:solidFill>
                  <a:srgbClr val="0D2137"/>
                </a:solidFill>
                <a:latin typeface="Arial" panose="020B0604020202020204" pitchFamily="34" charset="0"/>
                <a:ea typeface="Arial" panose="020B0604020202020204" pitchFamily="34" charset="-122"/>
                <a:cs typeface="Arial" panose="020B0604020202020204" pitchFamily="34" charset="-120"/>
              </a:rPr>
              <a:t>$12.5M</a:t>
            </a:r>
            <a:endParaRPr lang="en-US" sz="850" dirty="0"/>
          </a:p>
        </p:txBody>
      </p:sp>
      <p:sp>
        <p:nvSpPr>
          <p:cNvPr id="68" name="Text 66"/>
          <p:cNvSpPr/>
          <p:nvPr/>
        </p:nvSpPr>
        <p:spPr>
          <a:xfrm>
            <a:off x="4513031" y="4629745"/>
            <a:ext cx="897318" cy="104775"/>
          </a:xfrm>
          <a:prstGeom prst="rect">
            <a:avLst/>
          </a:prstGeom>
          <a:noFill/>
        </p:spPr>
        <p:txBody>
          <a:bodyPr wrap="square" lIns="0" tIns="0" rIns="0" bIns="0" rtlCol="0" anchor="t"/>
          <a:lstStyle/>
          <a:p>
            <a:pPr marL="0" indent="0" algn="r">
              <a:buNone/>
            </a:pPr>
            <a:r>
              <a:rPr lang="en-US" sz="750" b="1" dirty="0">
                <a:solidFill>
                  <a:srgbClr val="00C6A2"/>
                </a:solidFill>
                <a:latin typeface="Arial" panose="020B0604020202020204" pitchFamily="34" charset="0"/>
                <a:ea typeface="Arial" panose="020B0604020202020204" pitchFamily="34" charset="-122"/>
                <a:cs typeface="Arial" panose="020B0604020202020204" pitchFamily="34" charset="-120"/>
              </a:rPr>
              <a:t>▲+25%</a:t>
            </a:r>
            <a:endParaRPr lang="en-US" sz="750" dirty="0"/>
          </a:p>
        </p:txBody>
      </p:sp>
      <p:sp>
        <p:nvSpPr>
          <p:cNvPr id="69" name="Text 67"/>
          <p:cNvSpPr/>
          <p:nvPr/>
        </p:nvSpPr>
        <p:spPr>
          <a:xfrm>
            <a:off x="330101" y="5044083"/>
            <a:ext cx="5311342" cy="95250"/>
          </a:xfrm>
          <a:prstGeom prst="rect">
            <a:avLst/>
          </a:prstGeom>
          <a:noFill/>
        </p:spPr>
        <p:txBody>
          <a:bodyPr wrap="square" lIns="0" tIns="0" rIns="0" bIns="0" rtlCol="0" anchor="t"/>
          <a:lstStyle/>
          <a:p>
            <a:pPr marL="0" indent="0" algn="l">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Sources: ITC Trade Map · Volza · China Customs Statistics (2022–2024)</a:t>
            </a:r>
            <a:endParaRPr lang="en-US" sz="700" dirty="0"/>
          </a:p>
        </p:txBody>
      </p:sp>
      <p:sp>
        <p:nvSpPr>
          <p:cNvPr id="70" name="Text 68"/>
          <p:cNvSpPr/>
          <p:nvPr/>
        </p:nvSpPr>
        <p:spPr>
          <a:xfrm>
            <a:off x="5715000" y="663476"/>
            <a:ext cx="3429000" cy="4480024"/>
          </a:xfrm>
          <a:prstGeom prst="rect">
            <a:avLst/>
          </a:prstGeom>
          <a:solidFill>
            <a:srgbClr val="F5F8FC"/>
          </a:solidFill>
        </p:spPr>
        <p:txBody>
          <a:bodyPr wrap="square" rtlCol="0" anchor="ctr"/>
          <a:lstStyle/>
          <a:p>
            <a:pPr marL="0" indent="0">
              <a:buNone/>
            </a:pPr>
            <a:endParaRPr lang="en-US" dirty="0"/>
          </a:p>
        </p:txBody>
      </p:sp>
      <p:sp>
        <p:nvSpPr>
          <p:cNvPr id="71" name="Text 69"/>
          <p:cNvSpPr/>
          <p:nvPr/>
        </p:nvSpPr>
        <p:spPr>
          <a:xfrm>
            <a:off x="5968901" y="841177"/>
            <a:ext cx="2979622" cy="152400"/>
          </a:xfrm>
          <a:prstGeom prst="rect">
            <a:avLst/>
          </a:prstGeom>
          <a:noFill/>
        </p:spPr>
        <p:txBody>
          <a:bodyPr wrap="square" lIns="0" tIns="0" rIns="0" bIns="0" rtlCol="0" anchor="t"/>
          <a:lstStyle/>
          <a:p>
            <a:pPr marL="0" indent="0" algn="l">
              <a:spcAft>
                <a:spcPts val="300"/>
              </a:spcAft>
              <a:buNone/>
            </a:pPr>
            <a:r>
              <a:rPr lang="en-US" sz="1050" b="1" dirty="0">
                <a:solidFill>
                  <a:srgbClr val="0D2137"/>
                </a:solidFill>
                <a:latin typeface="Arial" panose="020B0604020202020204" pitchFamily="34" charset="0"/>
                <a:ea typeface="Arial" panose="020B0604020202020204" pitchFamily="34" charset="-122"/>
                <a:cs typeface="Arial" panose="020B0604020202020204" pitchFamily="34" charset="-120"/>
              </a:rPr>
              <a:t>Buyer Preference Insights</a:t>
            </a:r>
            <a:endParaRPr lang="en-US" sz="1050" dirty="0"/>
          </a:p>
        </p:txBody>
      </p:sp>
      <p:sp>
        <p:nvSpPr>
          <p:cNvPr id="72" name="Text 70"/>
          <p:cNvSpPr/>
          <p:nvPr/>
        </p:nvSpPr>
        <p:spPr>
          <a:xfrm>
            <a:off x="5968901" y="1107877"/>
            <a:ext cx="2921198" cy="901601"/>
          </a:xfrm>
          <a:prstGeom prst="roundRect">
            <a:avLst>
              <a:gd name="adj" fmla="val 8452"/>
            </a:avLst>
          </a:prstGeom>
          <a:solidFill>
            <a:srgbClr val="FFFFFF"/>
          </a:solidFill>
        </p:spPr>
        <p:txBody>
          <a:bodyPr wrap="square" rtlCol="0" anchor="ctr"/>
          <a:lstStyle/>
          <a:p>
            <a:pPr marL="0" indent="0">
              <a:buNone/>
            </a:pPr>
            <a:endParaRPr lang="en-US" dirty="0"/>
          </a:p>
        </p:txBody>
      </p:sp>
      <p:sp>
        <p:nvSpPr>
          <p:cNvPr id="73" name="Shape 71"/>
          <p:cNvSpPr/>
          <p:nvPr/>
        </p:nvSpPr>
        <p:spPr>
          <a:xfrm>
            <a:off x="5992713" y="1107877"/>
            <a:ext cx="0" cy="901601"/>
          </a:xfrm>
          <a:prstGeom prst="line">
            <a:avLst/>
          </a:prstGeom>
          <a:noFill/>
          <a:ln w="47625">
            <a:solidFill>
              <a:srgbClr val="00C6A2"/>
            </a:solidFill>
            <a:prstDash val="solid"/>
          </a:ln>
        </p:spPr>
      </p:sp>
      <p:sp>
        <p:nvSpPr>
          <p:cNvPr id="74" name="Text 72"/>
          <p:cNvSpPr/>
          <p:nvPr/>
        </p:nvSpPr>
        <p:spPr>
          <a:xfrm>
            <a:off x="6156127" y="1196727"/>
            <a:ext cx="2646259"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United States</a:t>
            </a:r>
            <a:endParaRPr lang="en-US" sz="900" dirty="0"/>
          </a:p>
        </p:txBody>
      </p:sp>
      <p:sp>
        <p:nvSpPr>
          <p:cNvPr id="75" name="Text 73"/>
          <p:cNvSpPr/>
          <p:nvPr/>
        </p:nvSpPr>
        <p:spPr>
          <a:xfrm>
            <a:off x="6156127" y="1368177"/>
            <a:ext cx="2646259" cy="552450"/>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Prefers large-capacity bags (30–60L); BPA-free &amp; antimicrobial lining are key selling points; Amazon ratings and Prime shipping are critical; some tariff-driven shift to Vietnam, but high-end TPU remains China-sourced</a:t>
            </a:r>
            <a:endParaRPr lang="en-US" sz="750" dirty="0"/>
          </a:p>
        </p:txBody>
      </p:sp>
      <p:sp>
        <p:nvSpPr>
          <p:cNvPr id="76" name="Text 74"/>
          <p:cNvSpPr/>
          <p:nvPr/>
        </p:nvSpPr>
        <p:spPr>
          <a:xfrm>
            <a:off x="5968901" y="2085677"/>
            <a:ext cx="2921198" cy="901601"/>
          </a:xfrm>
          <a:prstGeom prst="roundRect">
            <a:avLst>
              <a:gd name="adj" fmla="val 8452"/>
            </a:avLst>
          </a:prstGeom>
          <a:solidFill>
            <a:srgbClr val="FFFFFF"/>
          </a:solidFill>
        </p:spPr>
        <p:txBody>
          <a:bodyPr wrap="square" rtlCol="0" anchor="ctr"/>
          <a:lstStyle/>
          <a:p>
            <a:pPr marL="0" indent="0">
              <a:buNone/>
            </a:pPr>
            <a:endParaRPr lang="en-US" dirty="0"/>
          </a:p>
        </p:txBody>
      </p:sp>
      <p:sp>
        <p:nvSpPr>
          <p:cNvPr id="77" name="Shape 75"/>
          <p:cNvSpPr/>
          <p:nvPr/>
        </p:nvSpPr>
        <p:spPr>
          <a:xfrm>
            <a:off x="5992713" y="2085677"/>
            <a:ext cx="0" cy="901601"/>
          </a:xfrm>
          <a:prstGeom prst="line">
            <a:avLst/>
          </a:prstGeom>
          <a:noFill/>
          <a:ln w="47625">
            <a:solidFill>
              <a:srgbClr val="00C6A2"/>
            </a:solidFill>
            <a:prstDash val="solid"/>
          </a:ln>
        </p:spPr>
      </p:sp>
      <p:sp>
        <p:nvSpPr>
          <p:cNvPr id="78" name="Text 76"/>
          <p:cNvSpPr/>
          <p:nvPr/>
        </p:nvSpPr>
        <p:spPr>
          <a:xfrm>
            <a:off x="6156127" y="2174528"/>
            <a:ext cx="2646259"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European Markets</a:t>
            </a:r>
            <a:endParaRPr lang="en-US" sz="900" dirty="0"/>
          </a:p>
        </p:txBody>
      </p:sp>
      <p:sp>
        <p:nvSpPr>
          <p:cNvPr id="79" name="Text 77"/>
          <p:cNvSpPr/>
          <p:nvPr/>
        </p:nvSpPr>
        <p:spPr>
          <a:xfrm>
            <a:off x="6156127" y="2345978"/>
            <a:ext cx="2646259" cy="552450"/>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Requires REACH, EN71, LFGB certifications; growing emphasis on sustainability (recycled TPU / plastic reduction); German and Nordic buyers prefer functional, minimalist design</a:t>
            </a:r>
            <a:endParaRPr lang="en-US" sz="750" dirty="0"/>
          </a:p>
        </p:txBody>
      </p:sp>
      <p:sp>
        <p:nvSpPr>
          <p:cNvPr id="80" name="Text 78"/>
          <p:cNvSpPr/>
          <p:nvPr/>
        </p:nvSpPr>
        <p:spPr>
          <a:xfrm>
            <a:off x="5968901" y="3063478"/>
            <a:ext cx="2921198" cy="901601"/>
          </a:xfrm>
          <a:prstGeom prst="roundRect">
            <a:avLst>
              <a:gd name="adj" fmla="val 8452"/>
            </a:avLst>
          </a:prstGeom>
          <a:solidFill>
            <a:srgbClr val="FFFFFF"/>
          </a:solidFill>
        </p:spPr>
        <p:txBody>
          <a:bodyPr wrap="square" rtlCol="0" anchor="ctr"/>
          <a:lstStyle/>
          <a:p>
            <a:pPr marL="0" indent="0">
              <a:buNone/>
            </a:pPr>
            <a:endParaRPr lang="en-US" dirty="0"/>
          </a:p>
        </p:txBody>
      </p:sp>
      <p:sp>
        <p:nvSpPr>
          <p:cNvPr id="81" name="Shape 79"/>
          <p:cNvSpPr/>
          <p:nvPr/>
        </p:nvSpPr>
        <p:spPr>
          <a:xfrm>
            <a:off x="5992713" y="3063478"/>
            <a:ext cx="0" cy="901601"/>
          </a:xfrm>
          <a:prstGeom prst="line">
            <a:avLst/>
          </a:prstGeom>
          <a:noFill/>
          <a:ln w="47625">
            <a:solidFill>
              <a:srgbClr val="00C6A2"/>
            </a:solidFill>
            <a:prstDash val="solid"/>
          </a:ln>
        </p:spPr>
      </p:sp>
      <p:sp>
        <p:nvSpPr>
          <p:cNvPr id="82" name="Text 80"/>
          <p:cNvSpPr/>
          <p:nvPr/>
        </p:nvSpPr>
        <p:spPr>
          <a:xfrm>
            <a:off x="6156127" y="3152329"/>
            <a:ext cx="2646259"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Australia / Japan / Korea</a:t>
            </a:r>
            <a:endParaRPr lang="en-US" sz="900" dirty="0"/>
          </a:p>
        </p:txBody>
      </p:sp>
      <p:sp>
        <p:nvSpPr>
          <p:cNvPr id="83" name="Text 81"/>
          <p:cNvSpPr/>
          <p:nvPr/>
        </p:nvSpPr>
        <p:spPr>
          <a:xfrm>
            <a:off x="6156127" y="3323779"/>
            <a:ext cx="2646259" cy="552450"/>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Australia: strong OEM partnership interest with outdoor brands; higher unit prices ($15–30/unit). Japan/Korea: high certification thresholds (SG/PSE/KC); small order quantities but very high repeat rates</a:t>
            </a:r>
            <a:endParaRPr lang="en-US" sz="750" dirty="0"/>
          </a:p>
        </p:txBody>
      </p:sp>
      <p:sp>
        <p:nvSpPr>
          <p:cNvPr id="84" name="Text 82"/>
          <p:cNvSpPr/>
          <p:nvPr/>
        </p:nvSpPr>
        <p:spPr>
          <a:xfrm>
            <a:off x="5968901" y="4041279"/>
            <a:ext cx="2921198" cy="763488"/>
          </a:xfrm>
          <a:prstGeom prst="roundRect">
            <a:avLst>
              <a:gd name="adj" fmla="val 9981"/>
            </a:avLst>
          </a:prstGeom>
          <a:solidFill>
            <a:srgbClr val="FFFFFF"/>
          </a:solidFill>
        </p:spPr>
        <p:txBody>
          <a:bodyPr wrap="square" rtlCol="0" anchor="ctr"/>
          <a:lstStyle/>
          <a:p>
            <a:pPr marL="0" indent="0">
              <a:buNone/>
            </a:pPr>
            <a:endParaRPr lang="en-US" dirty="0"/>
          </a:p>
        </p:txBody>
      </p:sp>
      <p:sp>
        <p:nvSpPr>
          <p:cNvPr id="85" name="Shape 83"/>
          <p:cNvSpPr/>
          <p:nvPr/>
        </p:nvSpPr>
        <p:spPr>
          <a:xfrm>
            <a:off x="5992713" y="4041279"/>
            <a:ext cx="0" cy="763488"/>
          </a:xfrm>
          <a:prstGeom prst="line">
            <a:avLst/>
          </a:prstGeom>
          <a:noFill/>
          <a:ln w="47625">
            <a:solidFill>
              <a:srgbClr val="00C6A2"/>
            </a:solidFill>
            <a:prstDash val="solid"/>
          </a:ln>
        </p:spPr>
      </p:sp>
      <p:sp>
        <p:nvSpPr>
          <p:cNvPr id="86" name="Text 84"/>
          <p:cNvSpPr/>
          <p:nvPr/>
        </p:nvSpPr>
        <p:spPr>
          <a:xfrm>
            <a:off x="6156127" y="4130129"/>
            <a:ext cx="2646259" cy="133350"/>
          </a:xfrm>
          <a:prstGeom prst="rect">
            <a:avLst/>
          </a:prstGeom>
          <a:noFill/>
        </p:spPr>
        <p:txBody>
          <a:bodyPr wrap="square" lIns="0" tIns="0" rIns="0" bIns="0" rtlCol="0" anchor="t"/>
          <a:lstStyle/>
          <a:p>
            <a:pPr marL="0" indent="0" algn="l">
              <a:spcAft>
                <a:spcPts val="3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Middle East (Emerging)</a:t>
            </a:r>
            <a:endParaRPr lang="en-US" sz="900" dirty="0"/>
          </a:p>
        </p:txBody>
      </p:sp>
      <p:sp>
        <p:nvSpPr>
          <p:cNvPr id="87" name="Text 85"/>
          <p:cNvSpPr/>
          <p:nvPr/>
        </p:nvSpPr>
        <p:spPr>
          <a:xfrm>
            <a:off x="6156127" y="4301579"/>
            <a:ext cx="2646259"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Rapid demand growth; preference for vibrant colors and large capacity; B2B wholesale and e-commerce dual-channel; less price-sensitive — 25% growth rate demands attention</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5566374"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04 · Global Cooler Bag Market Size &amp; Industry Trends</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04</a:t>
            </a:r>
            <a:endParaRPr lang="en-US" sz="900" dirty="0"/>
          </a:p>
        </p:txBody>
      </p:sp>
      <p:sp>
        <p:nvSpPr>
          <p:cNvPr id="6" name="Text 4"/>
          <p:cNvSpPr/>
          <p:nvPr/>
        </p:nvSpPr>
        <p:spPr>
          <a:xfrm>
            <a:off x="330101" y="841177"/>
            <a:ext cx="1595140" cy="926902"/>
          </a:xfrm>
          <a:prstGeom prst="roundRect">
            <a:avLst>
              <a:gd name="adj" fmla="val 10961"/>
            </a:avLst>
          </a:prstGeom>
          <a:solidFill>
            <a:srgbClr val="FFFFFF"/>
          </a:solidFill>
        </p:spPr>
        <p:txBody>
          <a:bodyPr wrap="square" rtlCol="0" anchor="ctr"/>
          <a:lstStyle/>
          <a:p>
            <a:pPr marL="0" indent="0">
              <a:buNone/>
            </a:pPr>
            <a:endParaRPr lang="en-US" dirty="0"/>
          </a:p>
        </p:txBody>
      </p:sp>
      <p:sp>
        <p:nvSpPr>
          <p:cNvPr id="7" name="Shape 5"/>
          <p:cNvSpPr/>
          <p:nvPr/>
        </p:nvSpPr>
        <p:spPr>
          <a:xfrm>
            <a:off x="330101" y="860227"/>
            <a:ext cx="1595140" cy="0"/>
          </a:xfrm>
          <a:prstGeom prst="line">
            <a:avLst/>
          </a:prstGeom>
          <a:noFill/>
          <a:ln w="38100">
            <a:solidFill>
              <a:srgbClr val="00C6A2"/>
            </a:solidFill>
            <a:prstDash val="solid"/>
          </a:ln>
        </p:spPr>
      </p:sp>
      <p:sp>
        <p:nvSpPr>
          <p:cNvPr id="8" name="Text 6"/>
          <p:cNvSpPr/>
          <p:nvPr/>
        </p:nvSpPr>
        <p:spPr>
          <a:xfrm>
            <a:off x="482501" y="1006227"/>
            <a:ext cx="1316147" cy="104775"/>
          </a:xfrm>
          <a:prstGeom prst="rect">
            <a:avLst/>
          </a:prstGeom>
          <a:noFill/>
        </p:spPr>
        <p:txBody>
          <a:bodyPr wrap="square" lIns="0" tIns="0" rIns="0" bIns="0" rtlCol="0" anchor="t"/>
          <a:lstStyle/>
          <a:p>
            <a:pPr marL="0" indent="0" algn="l">
              <a:spcAft>
                <a:spcPts val="300"/>
              </a:spcAft>
              <a:buNone/>
            </a:pPr>
            <a:r>
              <a:rPr lang="en-US" sz="750" dirty="0">
                <a:solidFill>
                  <a:srgbClr val="8AAFC8"/>
                </a:solidFill>
                <a:latin typeface="Arial" panose="020B0604020202020204" pitchFamily="34" charset="0"/>
                <a:ea typeface="Arial" panose="020B0604020202020204" pitchFamily="34" charset="-122"/>
                <a:cs typeface="Arial" panose="020B0604020202020204" pitchFamily="34" charset="-120"/>
              </a:rPr>
              <a:t>Global Market Size (2023)</a:t>
            </a:r>
            <a:endParaRPr lang="en-US" sz="750" dirty="0"/>
          </a:p>
        </p:txBody>
      </p:sp>
      <p:sp>
        <p:nvSpPr>
          <p:cNvPr id="9" name="Text 7"/>
          <p:cNvSpPr/>
          <p:nvPr/>
        </p:nvSpPr>
        <p:spPr>
          <a:xfrm>
            <a:off x="482501" y="1149102"/>
            <a:ext cx="1316147" cy="257175"/>
          </a:xfrm>
          <a:prstGeom prst="rect">
            <a:avLst/>
          </a:prstGeom>
          <a:noFill/>
        </p:spPr>
        <p:txBody>
          <a:bodyPr wrap="square" lIns="0" tIns="0" rIns="0" bIns="0" rtlCol="0" anchor="t"/>
          <a:lstStyle/>
          <a:p>
            <a:pPr marL="0" indent="0" algn="l">
              <a:spcAft>
                <a:spcPts val="200"/>
              </a:spcAft>
              <a:buNone/>
            </a:pPr>
            <a:r>
              <a:rPr lang="en-US" sz="1700" b="1" dirty="0">
                <a:solidFill>
                  <a:srgbClr val="0D2137"/>
                </a:solidFill>
                <a:latin typeface="Arial" panose="020B0604020202020204" pitchFamily="34" charset="0"/>
                <a:ea typeface="Arial" panose="020B0604020202020204" pitchFamily="34" charset="-122"/>
                <a:cs typeface="Arial" panose="020B0604020202020204" pitchFamily="34" charset="-120"/>
              </a:rPr>
              <a:t>$2.5B</a:t>
            </a:r>
            <a:endParaRPr lang="en-US" sz="1700" dirty="0"/>
          </a:p>
        </p:txBody>
      </p:sp>
      <p:sp>
        <p:nvSpPr>
          <p:cNvPr id="10" name="Text 8"/>
          <p:cNvSpPr/>
          <p:nvPr/>
        </p:nvSpPr>
        <p:spPr>
          <a:xfrm>
            <a:off x="482501" y="1431578"/>
            <a:ext cx="1316147" cy="209550"/>
          </a:xfrm>
          <a:prstGeom prst="rect">
            <a:avLst/>
          </a:prstGeom>
          <a:noFill/>
        </p:spPr>
        <p:txBody>
          <a:bodyPr wrap="square" lIns="0" tIns="0" rIns="0" bIns="0" rtlCol="0" anchor="t"/>
          <a:lstStyle/>
          <a:p>
            <a:pPr marL="0" indent="0" algn="l">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Hard + soft cooler bags combined</a:t>
            </a:r>
            <a:endParaRPr lang="en-US" sz="750" dirty="0"/>
          </a:p>
        </p:txBody>
      </p:sp>
      <p:sp>
        <p:nvSpPr>
          <p:cNvPr id="11" name="Text 9"/>
          <p:cNvSpPr/>
          <p:nvPr/>
        </p:nvSpPr>
        <p:spPr>
          <a:xfrm>
            <a:off x="2052191" y="841177"/>
            <a:ext cx="1595289" cy="926902"/>
          </a:xfrm>
          <a:prstGeom prst="roundRect">
            <a:avLst>
              <a:gd name="adj" fmla="val 10961"/>
            </a:avLst>
          </a:prstGeom>
          <a:solidFill>
            <a:srgbClr val="FFFFFF"/>
          </a:solidFill>
        </p:spPr>
        <p:txBody>
          <a:bodyPr wrap="square" rtlCol="0" anchor="ctr"/>
          <a:lstStyle/>
          <a:p>
            <a:pPr marL="0" indent="0">
              <a:buNone/>
            </a:pPr>
            <a:endParaRPr lang="en-US" dirty="0"/>
          </a:p>
        </p:txBody>
      </p:sp>
      <p:sp>
        <p:nvSpPr>
          <p:cNvPr id="12" name="Shape 10"/>
          <p:cNvSpPr/>
          <p:nvPr/>
        </p:nvSpPr>
        <p:spPr>
          <a:xfrm>
            <a:off x="2052191" y="860227"/>
            <a:ext cx="1595289" cy="0"/>
          </a:xfrm>
          <a:prstGeom prst="line">
            <a:avLst/>
          </a:prstGeom>
          <a:noFill/>
          <a:ln w="38100">
            <a:solidFill>
              <a:srgbClr val="00C6A2"/>
            </a:solidFill>
            <a:prstDash val="solid"/>
          </a:ln>
        </p:spPr>
      </p:sp>
      <p:sp>
        <p:nvSpPr>
          <p:cNvPr id="13" name="Text 11"/>
          <p:cNvSpPr/>
          <p:nvPr/>
        </p:nvSpPr>
        <p:spPr>
          <a:xfrm>
            <a:off x="2204591" y="1006227"/>
            <a:ext cx="1316298" cy="209550"/>
          </a:xfrm>
          <a:prstGeom prst="rect">
            <a:avLst/>
          </a:prstGeom>
          <a:noFill/>
        </p:spPr>
        <p:txBody>
          <a:bodyPr wrap="square" lIns="0" tIns="0" rIns="0" bIns="0" rtlCol="0" anchor="t"/>
          <a:lstStyle/>
          <a:p>
            <a:pPr marL="0" indent="0" algn="l">
              <a:spcAft>
                <a:spcPts val="300"/>
              </a:spcAft>
              <a:buNone/>
            </a:pPr>
            <a:r>
              <a:rPr lang="en-US" sz="750" dirty="0">
                <a:solidFill>
                  <a:srgbClr val="8AAFC8"/>
                </a:solidFill>
                <a:latin typeface="Arial" panose="020B0604020202020204" pitchFamily="34" charset="0"/>
                <a:ea typeface="Arial" panose="020B0604020202020204" pitchFamily="34" charset="-122"/>
                <a:cs typeface="Arial" panose="020B0604020202020204" pitchFamily="34" charset="-120"/>
              </a:rPr>
              <a:t>Soft Cooler Bag Segment (2024)</a:t>
            </a:r>
            <a:endParaRPr lang="en-US" sz="750" dirty="0"/>
          </a:p>
        </p:txBody>
      </p:sp>
      <p:sp>
        <p:nvSpPr>
          <p:cNvPr id="14" name="Text 12"/>
          <p:cNvSpPr/>
          <p:nvPr/>
        </p:nvSpPr>
        <p:spPr>
          <a:xfrm>
            <a:off x="2204591" y="1253877"/>
            <a:ext cx="1316298" cy="257175"/>
          </a:xfrm>
          <a:prstGeom prst="rect">
            <a:avLst/>
          </a:prstGeom>
          <a:noFill/>
        </p:spPr>
        <p:txBody>
          <a:bodyPr wrap="square" lIns="0" tIns="0" rIns="0" bIns="0" rtlCol="0" anchor="t"/>
          <a:lstStyle/>
          <a:p>
            <a:pPr marL="0" indent="0" algn="l">
              <a:spcAft>
                <a:spcPts val="200"/>
              </a:spcAft>
              <a:buNone/>
            </a:pPr>
            <a:r>
              <a:rPr lang="en-US" sz="1700" b="1" dirty="0">
                <a:solidFill>
                  <a:srgbClr val="0D2137"/>
                </a:solidFill>
                <a:latin typeface="Arial" panose="020B0604020202020204" pitchFamily="34" charset="0"/>
                <a:ea typeface="Arial" panose="020B0604020202020204" pitchFamily="34" charset="-122"/>
                <a:cs typeface="Arial" panose="020B0604020202020204" pitchFamily="34" charset="-120"/>
              </a:rPr>
              <a:t>$1.2B</a:t>
            </a:r>
            <a:endParaRPr lang="en-US" sz="1700" dirty="0"/>
          </a:p>
        </p:txBody>
      </p:sp>
      <p:sp>
        <p:nvSpPr>
          <p:cNvPr id="15" name="Text 13"/>
          <p:cNvSpPr/>
          <p:nvPr/>
        </p:nvSpPr>
        <p:spPr>
          <a:xfrm>
            <a:off x="2204591" y="1536353"/>
            <a:ext cx="1316298" cy="104775"/>
          </a:xfrm>
          <a:prstGeom prst="rect">
            <a:avLst/>
          </a:prstGeom>
          <a:noFill/>
        </p:spPr>
        <p:txBody>
          <a:bodyPr wrap="square" lIns="0" tIns="0" rIns="0" bIns="0" rtlCol="0" anchor="t"/>
          <a:lstStyle/>
          <a:p>
            <a:pPr marL="0" indent="0" algn="l">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Soft insulated bag sub-market</a:t>
            </a:r>
            <a:endParaRPr lang="en-US" sz="750" dirty="0"/>
          </a:p>
        </p:txBody>
      </p:sp>
      <p:sp>
        <p:nvSpPr>
          <p:cNvPr id="16" name="Text 14"/>
          <p:cNvSpPr/>
          <p:nvPr/>
        </p:nvSpPr>
        <p:spPr>
          <a:xfrm>
            <a:off x="3774430" y="841177"/>
            <a:ext cx="1595140" cy="926902"/>
          </a:xfrm>
          <a:prstGeom prst="roundRect">
            <a:avLst>
              <a:gd name="adj" fmla="val 10961"/>
            </a:avLst>
          </a:prstGeom>
          <a:solidFill>
            <a:srgbClr val="FFFFFF"/>
          </a:solidFill>
        </p:spPr>
        <p:txBody>
          <a:bodyPr wrap="square" rtlCol="0" anchor="ctr"/>
          <a:lstStyle/>
          <a:p>
            <a:pPr marL="0" indent="0">
              <a:buNone/>
            </a:pPr>
            <a:endParaRPr lang="en-US" dirty="0"/>
          </a:p>
        </p:txBody>
      </p:sp>
      <p:sp>
        <p:nvSpPr>
          <p:cNvPr id="17" name="Shape 15"/>
          <p:cNvSpPr/>
          <p:nvPr/>
        </p:nvSpPr>
        <p:spPr>
          <a:xfrm>
            <a:off x="3774430" y="860227"/>
            <a:ext cx="1595140" cy="0"/>
          </a:xfrm>
          <a:prstGeom prst="line">
            <a:avLst/>
          </a:prstGeom>
          <a:noFill/>
          <a:ln w="38100">
            <a:solidFill>
              <a:srgbClr val="00C6A2"/>
            </a:solidFill>
            <a:prstDash val="solid"/>
          </a:ln>
        </p:spPr>
      </p:sp>
      <p:sp>
        <p:nvSpPr>
          <p:cNvPr id="18" name="Text 16"/>
          <p:cNvSpPr/>
          <p:nvPr/>
        </p:nvSpPr>
        <p:spPr>
          <a:xfrm>
            <a:off x="3926830" y="1006227"/>
            <a:ext cx="1316147" cy="104775"/>
          </a:xfrm>
          <a:prstGeom prst="rect">
            <a:avLst/>
          </a:prstGeom>
          <a:noFill/>
        </p:spPr>
        <p:txBody>
          <a:bodyPr wrap="square" lIns="0" tIns="0" rIns="0" bIns="0" rtlCol="0" anchor="t"/>
          <a:lstStyle/>
          <a:p>
            <a:pPr marL="0" indent="0" algn="l">
              <a:spcAft>
                <a:spcPts val="300"/>
              </a:spcAft>
              <a:buNone/>
            </a:pPr>
            <a:r>
              <a:rPr lang="en-US" sz="750" dirty="0">
                <a:solidFill>
                  <a:srgbClr val="8AAFC8"/>
                </a:solidFill>
                <a:latin typeface="Arial" panose="020B0604020202020204" pitchFamily="34" charset="0"/>
                <a:ea typeface="Arial" panose="020B0604020202020204" pitchFamily="34" charset="-122"/>
                <a:cs typeface="Arial" panose="020B0604020202020204" pitchFamily="34" charset="-120"/>
              </a:rPr>
              <a:t>Forecast Market Size (2033)</a:t>
            </a:r>
            <a:endParaRPr lang="en-US" sz="750" dirty="0"/>
          </a:p>
        </p:txBody>
      </p:sp>
      <p:sp>
        <p:nvSpPr>
          <p:cNvPr id="19" name="Text 17"/>
          <p:cNvSpPr/>
          <p:nvPr/>
        </p:nvSpPr>
        <p:spPr>
          <a:xfrm>
            <a:off x="3926830" y="1149102"/>
            <a:ext cx="1316147" cy="257175"/>
          </a:xfrm>
          <a:prstGeom prst="rect">
            <a:avLst/>
          </a:prstGeom>
          <a:noFill/>
        </p:spPr>
        <p:txBody>
          <a:bodyPr wrap="square" lIns="0" tIns="0" rIns="0" bIns="0" rtlCol="0" anchor="t"/>
          <a:lstStyle/>
          <a:p>
            <a:pPr marL="0" indent="0" algn="l">
              <a:spcAft>
                <a:spcPts val="200"/>
              </a:spcAft>
              <a:buNone/>
            </a:pPr>
            <a:r>
              <a:rPr lang="en-US" sz="1700" b="1" dirty="0">
                <a:solidFill>
                  <a:srgbClr val="0D2137"/>
                </a:solidFill>
                <a:latin typeface="Arial" panose="020B0604020202020204" pitchFamily="34" charset="0"/>
                <a:ea typeface="Arial" panose="020B0604020202020204" pitchFamily="34" charset="-122"/>
                <a:cs typeface="Arial" panose="020B0604020202020204" pitchFamily="34" charset="-120"/>
              </a:rPr>
              <a:t>$2.5B</a:t>
            </a:r>
            <a:endParaRPr lang="en-US" sz="1700" dirty="0"/>
          </a:p>
        </p:txBody>
      </p:sp>
      <p:sp>
        <p:nvSpPr>
          <p:cNvPr id="20" name="Text 18"/>
          <p:cNvSpPr/>
          <p:nvPr/>
        </p:nvSpPr>
        <p:spPr>
          <a:xfrm>
            <a:off x="3926830" y="1431578"/>
            <a:ext cx="1316147" cy="209550"/>
          </a:xfrm>
          <a:prstGeom prst="rect">
            <a:avLst/>
          </a:prstGeom>
          <a:noFill/>
        </p:spPr>
        <p:txBody>
          <a:bodyPr wrap="square" lIns="0" tIns="0" rIns="0" bIns="0" rtlCol="0" anchor="t"/>
          <a:lstStyle/>
          <a:p>
            <a:pPr marL="0" indent="0" algn="l">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Soft cooler bag market — CAGR 9.2%</a:t>
            </a:r>
            <a:endParaRPr lang="en-US" sz="750" dirty="0"/>
          </a:p>
        </p:txBody>
      </p:sp>
      <p:sp>
        <p:nvSpPr>
          <p:cNvPr id="21" name="Text 19"/>
          <p:cNvSpPr/>
          <p:nvPr/>
        </p:nvSpPr>
        <p:spPr>
          <a:xfrm>
            <a:off x="5496520" y="841177"/>
            <a:ext cx="1595289" cy="926902"/>
          </a:xfrm>
          <a:prstGeom prst="roundRect">
            <a:avLst>
              <a:gd name="adj" fmla="val 10961"/>
            </a:avLst>
          </a:prstGeom>
          <a:solidFill>
            <a:srgbClr val="FFFFFF"/>
          </a:solidFill>
        </p:spPr>
        <p:txBody>
          <a:bodyPr wrap="square" rtlCol="0" anchor="ctr"/>
          <a:lstStyle/>
          <a:p>
            <a:pPr marL="0" indent="0">
              <a:buNone/>
            </a:pPr>
            <a:endParaRPr lang="en-US" dirty="0"/>
          </a:p>
        </p:txBody>
      </p:sp>
      <p:sp>
        <p:nvSpPr>
          <p:cNvPr id="22" name="Shape 20"/>
          <p:cNvSpPr/>
          <p:nvPr/>
        </p:nvSpPr>
        <p:spPr>
          <a:xfrm>
            <a:off x="5496520" y="860227"/>
            <a:ext cx="1595289" cy="0"/>
          </a:xfrm>
          <a:prstGeom prst="line">
            <a:avLst/>
          </a:prstGeom>
          <a:noFill/>
          <a:ln w="38100">
            <a:solidFill>
              <a:srgbClr val="00C6A2"/>
            </a:solidFill>
            <a:prstDash val="solid"/>
          </a:ln>
        </p:spPr>
      </p:sp>
      <p:sp>
        <p:nvSpPr>
          <p:cNvPr id="23" name="Text 21"/>
          <p:cNvSpPr/>
          <p:nvPr/>
        </p:nvSpPr>
        <p:spPr>
          <a:xfrm>
            <a:off x="5648920" y="1006227"/>
            <a:ext cx="1316298" cy="104775"/>
          </a:xfrm>
          <a:prstGeom prst="rect">
            <a:avLst/>
          </a:prstGeom>
          <a:noFill/>
        </p:spPr>
        <p:txBody>
          <a:bodyPr wrap="square" lIns="0" tIns="0" rIns="0" bIns="0" rtlCol="0" anchor="t"/>
          <a:lstStyle/>
          <a:p>
            <a:pPr marL="0" indent="0" algn="l">
              <a:spcAft>
                <a:spcPts val="300"/>
              </a:spcAft>
              <a:buNone/>
            </a:pPr>
            <a:r>
              <a:rPr lang="en-US" sz="750" dirty="0">
                <a:solidFill>
                  <a:srgbClr val="8AAFC8"/>
                </a:solidFill>
                <a:latin typeface="Arial" panose="020B0604020202020204" pitchFamily="34" charset="0"/>
                <a:ea typeface="Arial" panose="020B0604020202020204" pitchFamily="34" charset="-122"/>
                <a:cs typeface="Arial" panose="020B0604020202020204" pitchFamily="34" charset="-120"/>
              </a:rPr>
              <a:t>North America Share</a:t>
            </a:r>
            <a:endParaRPr lang="en-US" sz="750" dirty="0"/>
          </a:p>
        </p:txBody>
      </p:sp>
      <p:sp>
        <p:nvSpPr>
          <p:cNvPr id="24" name="Text 22"/>
          <p:cNvSpPr/>
          <p:nvPr/>
        </p:nvSpPr>
        <p:spPr>
          <a:xfrm>
            <a:off x="5648920" y="1149102"/>
            <a:ext cx="1316298" cy="257175"/>
          </a:xfrm>
          <a:prstGeom prst="rect">
            <a:avLst/>
          </a:prstGeom>
          <a:noFill/>
        </p:spPr>
        <p:txBody>
          <a:bodyPr wrap="square" lIns="0" tIns="0" rIns="0" bIns="0" rtlCol="0" anchor="t"/>
          <a:lstStyle/>
          <a:p>
            <a:pPr marL="0" indent="0" algn="l">
              <a:spcAft>
                <a:spcPts val="200"/>
              </a:spcAft>
              <a:buNone/>
            </a:pPr>
            <a:r>
              <a:rPr lang="en-US" sz="1700" b="1" dirty="0">
                <a:solidFill>
                  <a:srgbClr val="0D2137"/>
                </a:solidFill>
                <a:latin typeface="Arial" panose="020B0604020202020204" pitchFamily="34" charset="0"/>
                <a:ea typeface="Arial" panose="020B0604020202020204" pitchFamily="34" charset="-122"/>
                <a:cs typeface="Arial" panose="020B0604020202020204" pitchFamily="34" charset="-120"/>
              </a:rPr>
              <a:t>40%</a:t>
            </a:r>
            <a:endParaRPr lang="en-US" sz="1700" dirty="0"/>
          </a:p>
        </p:txBody>
      </p:sp>
      <p:sp>
        <p:nvSpPr>
          <p:cNvPr id="25" name="Text 23"/>
          <p:cNvSpPr/>
          <p:nvPr/>
        </p:nvSpPr>
        <p:spPr>
          <a:xfrm>
            <a:off x="5648920" y="1431578"/>
            <a:ext cx="1316298" cy="209550"/>
          </a:xfrm>
          <a:prstGeom prst="rect">
            <a:avLst/>
          </a:prstGeom>
          <a:noFill/>
        </p:spPr>
        <p:txBody>
          <a:bodyPr wrap="square" lIns="0" tIns="0" rIns="0" bIns="0" rtlCol="0" anchor="t"/>
          <a:lstStyle/>
          <a:p>
            <a:pPr marL="0" indent="0" algn="l">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Largest region globally; CAGR 5.1%</a:t>
            </a:r>
            <a:endParaRPr lang="en-US" sz="750" dirty="0"/>
          </a:p>
        </p:txBody>
      </p:sp>
      <p:sp>
        <p:nvSpPr>
          <p:cNvPr id="26" name="Text 24"/>
          <p:cNvSpPr/>
          <p:nvPr/>
        </p:nvSpPr>
        <p:spPr>
          <a:xfrm>
            <a:off x="7218759" y="841177"/>
            <a:ext cx="1595140" cy="926902"/>
          </a:xfrm>
          <a:prstGeom prst="roundRect">
            <a:avLst>
              <a:gd name="adj" fmla="val 10961"/>
            </a:avLst>
          </a:prstGeom>
          <a:solidFill>
            <a:srgbClr val="FFFFFF"/>
          </a:solidFill>
        </p:spPr>
        <p:txBody>
          <a:bodyPr wrap="square" rtlCol="0" anchor="ctr"/>
          <a:lstStyle/>
          <a:p>
            <a:pPr marL="0" indent="0">
              <a:buNone/>
            </a:pPr>
            <a:endParaRPr lang="en-US" dirty="0"/>
          </a:p>
        </p:txBody>
      </p:sp>
      <p:sp>
        <p:nvSpPr>
          <p:cNvPr id="27" name="Shape 25"/>
          <p:cNvSpPr/>
          <p:nvPr/>
        </p:nvSpPr>
        <p:spPr>
          <a:xfrm>
            <a:off x="7218759" y="860227"/>
            <a:ext cx="1595140" cy="0"/>
          </a:xfrm>
          <a:prstGeom prst="line">
            <a:avLst/>
          </a:prstGeom>
          <a:noFill/>
          <a:ln w="38100">
            <a:solidFill>
              <a:srgbClr val="00C6A2"/>
            </a:solidFill>
            <a:prstDash val="solid"/>
          </a:ln>
        </p:spPr>
      </p:sp>
      <p:sp>
        <p:nvSpPr>
          <p:cNvPr id="28" name="Text 26"/>
          <p:cNvSpPr/>
          <p:nvPr/>
        </p:nvSpPr>
        <p:spPr>
          <a:xfrm>
            <a:off x="7371159" y="1006227"/>
            <a:ext cx="1316147" cy="104775"/>
          </a:xfrm>
          <a:prstGeom prst="rect">
            <a:avLst/>
          </a:prstGeom>
          <a:noFill/>
        </p:spPr>
        <p:txBody>
          <a:bodyPr wrap="square" lIns="0" tIns="0" rIns="0" bIns="0" rtlCol="0" anchor="t"/>
          <a:lstStyle/>
          <a:p>
            <a:pPr marL="0" indent="0" algn="l">
              <a:spcAft>
                <a:spcPts val="300"/>
              </a:spcAft>
              <a:buNone/>
            </a:pPr>
            <a:r>
              <a:rPr lang="en-US" sz="750" dirty="0">
                <a:solidFill>
                  <a:srgbClr val="8AAFC8"/>
                </a:solidFill>
                <a:latin typeface="Arial" panose="020B0604020202020204" pitchFamily="34" charset="0"/>
                <a:ea typeface="Arial" panose="020B0604020202020204" pitchFamily="34" charset="-122"/>
                <a:cs typeface="Arial" panose="020B0604020202020204" pitchFamily="34" charset="-120"/>
              </a:rPr>
              <a:t>Asia-Pacific Share</a:t>
            </a:r>
            <a:endParaRPr lang="en-US" sz="750" dirty="0"/>
          </a:p>
        </p:txBody>
      </p:sp>
      <p:sp>
        <p:nvSpPr>
          <p:cNvPr id="29" name="Text 27"/>
          <p:cNvSpPr/>
          <p:nvPr/>
        </p:nvSpPr>
        <p:spPr>
          <a:xfrm>
            <a:off x="7371159" y="1149102"/>
            <a:ext cx="1316147" cy="257175"/>
          </a:xfrm>
          <a:prstGeom prst="rect">
            <a:avLst/>
          </a:prstGeom>
          <a:noFill/>
        </p:spPr>
        <p:txBody>
          <a:bodyPr wrap="square" lIns="0" tIns="0" rIns="0" bIns="0" rtlCol="0" anchor="t"/>
          <a:lstStyle/>
          <a:p>
            <a:pPr marL="0" indent="0" algn="l">
              <a:spcAft>
                <a:spcPts val="200"/>
              </a:spcAft>
              <a:buNone/>
            </a:pPr>
            <a:r>
              <a:rPr lang="en-US" sz="1700" b="1" dirty="0">
                <a:solidFill>
                  <a:srgbClr val="0D2137"/>
                </a:solidFill>
                <a:latin typeface="Arial" panose="020B0604020202020204" pitchFamily="34" charset="0"/>
                <a:ea typeface="Arial" panose="020B0604020202020204" pitchFamily="34" charset="-122"/>
                <a:cs typeface="Arial" panose="020B0604020202020204" pitchFamily="34" charset="-120"/>
              </a:rPr>
              <a:t>31%</a:t>
            </a:r>
            <a:endParaRPr lang="en-US" sz="1700" dirty="0"/>
          </a:p>
        </p:txBody>
      </p:sp>
      <p:sp>
        <p:nvSpPr>
          <p:cNvPr id="30" name="Text 28"/>
          <p:cNvSpPr/>
          <p:nvPr/>
        </p:nvSpPr>
        <p:spPr>
          <a:xfrm>
            <a:off x="7371159" y="1431578"/>
            <a:ext cx="1316147" cy="209550"/>
          </a:xfrm>
          <a:prstGeom prst="rect">
            <a:avLst/>
          </a:prstGeom>
          <a:noFill/>
        </p:spPr>
        <p:txBody>
          <a:bodyPr wrap="square" lIns="0" tIns="0" rIns="0" bIns="0" rtlCol="0" anchor="t"/>
          <a:lstStyle/>
          <a:p>
            <a:pPr marL="0" indent="0" algn="l">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Fastest growing; urbanization-driven</a:t>
            </a:r>
            <a:endParaRPr lang="en-US" sz="750" dirty="0"/>
          </a:p>
        </p:txBody>
      </p:sp>
      <p:sp>
        <p:nvSpPr>
          <p:cNvPr id="31" name="Text 29"/>
          <p:cNvSpPr/>
          <p:nvPr/>
        </p:nvSpPr>
        <p:spPr>
          <a:xfrm>
            <a:off x="330101" y="1895029"/>
            <a:ext cx="2743200" cy="2569071"/>
          </a:xfrm>
          <a:prstGeom prst="roundRect">
            <a:avLst>
              <a:gd name="adj" fmla="val 3955"/>
            </a:avLst>
          </a:prstGeom>
          <a:solidFill>
            <a:srgbClr val="FFFFFF"/>
          </a:solidFill>
        </p:spPr>
        <p:txBody>
          <a:bodyPr wrap="square" rtlCol="0" anchor="ctr"/>
          <a:lstStyle/>
          <a:p>
            <a:pPr marL="0" indent="0">
              <a:buNone/>
            </a:pPr>
            <a:endParaRPr lang="en-US" dirty="0"/>
          </a:p>
        </p:txBody>
      </p:sp>
      <p:sp>
        <p:nvSpPr>
          <p:cNvPr id="32" name="Text 30"/>
          <p:cNvSpPr/>
          <p:nvPr/>
        </p:nvSpPr>
        <p:spPr>
          <a:xfrm>
            <a:off x="482501" y="2021979"/>
            <a:ext cx="2487168" cy="133350"/>
          </a:xfrm>
          <a:prstGeom prst="rect">
            <a:avLst/>
          </a:prstGeom>
          <a:noFill/>
        </p:spPr>
        <p:txBody>
          <a:bodyPr wrap="square" lIns="0" tIns="0" rIns="0" bIns="0" rtlCol="0" anchor="t"/>
          <a:lstStyle/>
          <a:p>
            <a:pPr marL="0" indent="0" algn="l">
              <a:spcAft>
                <a:spcPts val="5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Market Growth Drivers</a:t>
            </a:r>
            <a:endParaRPr lang="en-US" sz="950" dirty="0"/>
          </a:p>
        </p:txBody>
      </p:sp>
      <p:sp>
        <p:nvSpPr>
          <p:cNvPr id="33" name="Text 31"/>
          <p:cNvSpPr/>
          <p:nvPr/>
        </p:nvSpPr>
        <p:spPr>
          <a:xfrm>
            <a:off x="482501" y="2256830"/>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34" name="Text 32"/>
          <p:cNvSpPr/>
          <p:nvPr/>
        </p:nvSpPr>
        <p:spPr>
          <a:xfrm>
            <a:off x="634901" y="2218730"/>
            <a:ext cx="2331720"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Outdoor recreation boom: camping, picnics, sea fishing, and hiking rapidly expanding</a:t>
            </a:r>
            <a:endParaRPr lang="en-US" sz="750" dirty="0"/>
          </a:p>
        </p:txBody>
      </p:sp>
      <p:sp>
        <p:nvSpPr>
          <p:cNvPr id="35" name="Text 33"/>
          <p:cNvSpPr/>
          <p:nvPr/>
        </p:nvSpPr>
        <p:spPr>
          <a:xfrm>
            <a:off x="482501" y="2596455"/>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36" name="Text 34"/>
          <p:cNvSpPr/>
          <p:nvPr/>
        </p:nvSpPr>
        <p:spPr>
          <a:xfrm>
            <a:off x="634901" y="2558355"/>
            <a:ext cx="2331720"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Tightening eco-regulations: US/EU restricting PVC use, making TPU the preferred alternative</a:t>
            </a:r>
            <a:endParaRPr lang="en-US" sz="750" dirty="0"/>
          </a:p>
        </p:txBody>
      </p:sp>
      <p:sp>
        <p:nvSpPr>
          <p:cNvPr id="37" name="Text 35"/>
          <p:cNvSpPr/>
          <p:nvPr/>
        </p:nvSpPr>
        <p:spPr>
          <a:xfrm>
            <a:off x="482501" y="2936081"/>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38" name="Text 36"/>
          <p:cNvSpPr/>
          <p:nvPr/>
        </p:nvSpPr>
        <p:spPr>
          <a:xfrm>
            <a:off x="634901" y="2897981"/>
            <a:ext cx="2331720"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Rising food safety awareness: cold-chain delivery and mother &amp; baby insulation use cases growing</a:t>
            </a:r>
            <a:endParaRPr lang="en-US" sz="750" dirty="0"/>
          </a:p>
        </p:txBody>
      </p:sp>
      <p:sp>
        <p:nvSpPr>
          <p:cNvPr id="39" name="Text 37"/>
          <p:cNvSpPr/>
          <p:nvPr/>
        </p:nvSpPr>
        <p:spPr>
          <a:xfrm>
            <a:off x="482501" y="3275707"/>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40" name="Text 38"/>
          <p:cNvSpPr/>
          <p:nvPr/>
        </p:nvSpPr>
        <p:spPr>
          <a:xfrm>
            <a:off x="634901" y="3237607"/>
            <a:ext cx="2331720"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E-commerce explosion: cross-border platforms lower brand sourcing barriers, driving small-batch, multi-SKU trends</a:t>
            </a:r>
            <a:endParaRPr lang="en-US" sz="750" dirty="0"/>
          </a:p>
        </p:txBody>
      </p:sp>
      <p:sp>
        <p:nvSpPr>
          <p:cNvPr id="41" name="Text 39"/>
          <p:cNvSpPr/>
          <p:nvPr/>
        </p:nvSpPr>
        <p:spPr>
          <a:xfrm>
            <a:off x="3200251" y="1895029"/>
            <a:ext cx="2743349" cy="2569071"/>
          </a:xfrm>
          <a:prstGeom prst="roundRect">
            <a:avLst>
              <a:gd name="adj" fmla="val 3955"/>
            </a:avLst>
          </a:prstGeom>
          <a:solidFill>
            <a:srgbClr val="FFFFFF"/>
          </a:solidFill>
        </p:spPr>
        <p:txBody>
          <a:bodyPr wrap="square" rtlCol="0" anchor="ctr"/>
          <a:lstStyle/>
          <a:p>
            <a:pPr marL="0" indent="0">
              <a:buNone/>
            </a:pPr>
            <a:endParaRPr lang="en-US" dirty="0"/>
          </a:p>
        </p:txBody>
      </p:sp>
      <p:sp>
        <p:nvSpPr>
          <p:cNvPr id="42" name="Text 40"/>
          <p:cNvSpPr/>
          <p:nvPr/>
        </p:nvSpPr>
        <p:spPr>
          <a:xfrm>
            <a:off x="3352651" y="2021979"/>
            <a:ext cx="2487320" cy="133350"/>
          </a:xfrm>
          <a:prstGeom prst="rect">
            <a:avLst/>
          </a:prstGeom>
          <a:noFill/>
        </p:spPr>
        <p:txBody>
          <a:bodyPr wrap="square" lIns="0" tIns="0" rIns="0" bIns="0" rtlCol="0" anchor="t"/>
          <a:lstStyle/>
          <a:p>
            <a:pPr marL="0" indent="0" algn="l">
              <a:spcAft>
                <a:spcPts val="5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TPU Material Competitive Edge</a:t>
            </a:r>
            <a:endParaRPr lang="en-US" sz="950" dirty="0"/>
          </a:p>
        </p:txBody>
      </p:sp>
      <p:sp>
        <p:nvSpPr>
          <p:cNvPr id="43" name="Text 41"/>
          <p:cNvSpPr/>
          <p:nvPr/>
        </p:nvSpPr>
        <p:spPr>
          <a:xfrm>
            <a:off x="3352651" y="2256830"/>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44" name="Text 42"/>
          <p:cNvSpPr/>
          <p:nvPr/>
        </p:nvSpPr>
        <p:spPr>
          <a:xfrm>
            <a:off x="3505051" y="2218730"/>
            <a:ext cx="233187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Regulatory compliance advantage: REACH/RoHS naturally met; PVC replacement creates incremental demand</a:t>
            </a:r>
            <a:endParaRPr lang="en-US" sz="750" dirty="0"/>
          </a:p>
        </p:txBody>
      </p:sp>
      <p:sp>
        <p:nvSpPr>
          <p:cNvPr id="45" name="Text 43"/>
          <p:cNvSpPr/>
          <p:nvPr/>
        </p:nvSpPr>
        <p:spPr>
          <a:xfrm>
            <a:off x="3352651" y="2734568"/>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46" name="Text 44"/>
          <p:cNvSpPr/>
          <p:nvPr/>
        </p:nvSpPr>
        <p:spPr>
          <a:xfrm>
            <a:off x="3505051" y="2696468"/>
            <a:ext cx="233187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Longer product lifecycle: TPU abrasion resistance exceeds PVC by 40%; reduces consumer replacement frequency</a:t>
            </a:r>
            <a:endParaRPr lang="en-US" sz="750" dirty="0"/>
          </a:p>
        </p:txBody>
      </p:sp>
      <p:sp>
        <p:nvSpPr>
          <p:cNvPr id="47" name="Text 45"/>
          <p:cNvSpPr/>
          <p:nvPr/>
        </p:nvSpPr>
        <p:spPr>
          <a:xfrm>
            <a:off x="3352651" y="3212306"/>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48" name="Text 46"/>
          <p:cNvSpPr/>
          <p:nvPr/>
        </p:nvSpPr>
        <p:spPr>
          <a:xfrm>
            <a:off x="3505051" y="3174206"/>
            <a:ext cx="2331872"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Premium pricing: equivalent TPU products command 15–30% higher ASP than PVC; better margins</a:t>
            </a:r>
            <a:endParaRPr lang="en-US" sz="750" dirty="0"/>
          </a:p>
        </p:txBody>
      </p:sp>
      <p:sp>
        <p:nvSpPr>
          <p:cNvPr id="49" name="Text 47"/>
          <p:cNvSpPr/>
          <p:nvPr/>
        </p:nvSpPr>
        <p:spPr>
          <a:xfrm>
            <a:off x="3352651" y="3551932"/>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50" name="Text 48"/>
          <p:cNvSpPr/>
          <p:nvPr/>
        </p:nvSpPr>
        <p:spPr>
          <a:xfrm>
            <a:off x="3505051" y="3513832"/>
            <a:ext cx="2331872"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Sustainability appeal: partially recyclable; aligns with ESG procurement preferences in US/EU markets</a:t>
            </a:r>
            <a:endParaRPr lang="en-US" sz="750" dirty="0"/>
          </a:p>
        </p:txBody>
      </p:sp>
      <p:sp>
        <p:nvSpPr>
          <p:cNvPr id="51" name="Text 49"/>
          <p:cNvSpPr/>
          <p:nvPr/>
        </p:nvSpPr>
        <p:spPr>
          <a:xfrm>
            <a:off x="6070550" y="1895029"/>
            <a:ext cx="2743349" cy="2569071"/>
          </a:xfrm>
          <a:prstGeom prst="roundRect">
            <a:avLst>
              <a:gd name="adj" fmla="val 3955"/>
            </a:avLst>
          </a:prstGeom>
          <a:solidFill>
            <a:srgbClr val="FFFFFF"/>
          </a:solidFill>
        </p:spPr>
        <p:txBody>
          <a:bodyPr wrap="square" rtlCol="0" anchor="ctr"/>
          <a:lstStyle/>
          <a:p>
            <a:pPr marL="0" indent="0">
              <a:buNone/>
            </a:pPr>
            <a:endParaRPr lang="en-US" dirty="0"/>
          </a:p>
        </p:txBody>
      </p:sp>
      <p:sp>
        <p:nvSpPr>
          <p:cNvPr id="52" name="Text 50"/>
          <p:cNvSpPr/>
          <p:nvPr/>
        </p:nvSpPr>
        <p:spPr>
          <a:xfrm>
            <a:off x="6222950" y="2021979"/>
            <a:ext cx="2487320" cy="133350"/>
          </a:xfrm>
          <a:prstGeom prst="rect">
            <a:avLst/>
          </a:prstGeom>
          <a:noFill/>
        </p:spPr>
        <p:txBody>
          <a:bodyPr wrap="square" lIns="0" tIns="0" rIns="0" bIns="0" rtlCol="0" anchor="t"/>
          <a:lstStyle/>
          <a:p>
            <a:pPr marL="0" indent="0" algn="l">
              <a:spcAft>
                <a:spcPts val="500"/>
              </a:spcAft>
              <a:buNone/>
            </a:pPr>
            <a:r>
              <a:rPr lang="en-US" sz="950" b="1" dirty="0">
                <a:solidFill>
                  <a:srgbClr val="0D2137"/>
                </a:solidFill>
                <a:latin typeface="Arial" panose="020B0604020202020204" pitchFamily="34" charset="0"/>
                <a:ea typeface="Arial" panose="020B0604020202020204" pitchFamily="34" charset="-122"/>
                <a:cs typeface="Arial" panose="020B0604020202020204" pitchFamily="34" charset="-120"/>
              </a:rPr>
              <a:t>Competitive Landscape</a:t>
            </a:r>
            <a:endParaRPr lang="en-US" sz="950" dirty="0"/>
          </a:p>
        </p:txBody>
      </p:sp>
      <p:sp>
        <p:nvSpPr>
          <p:cNvPr id="53" name="Text 51"/>
          <p:cNvSpPr/>
          <p:nvPr/>
        </p:nvSpPr>
        <p:spPr>
          <a:xfrm>
            <a:off x="6222950" y="2256830"/>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54" name="Text 52"/>
          <p:cNvSpPr/>
          <p:nvPr/>
        </p:nvSpPr>
        <p:spPr>
          <a:xfrm>
            <a:off x="6375350" y="2218730"/>
            <a:ext cx="2331872"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China dominates manufacturing: supplies 75–85% of global soft cooler bag output</a:t>
            </a:r>
            <a:endParaRPr lang="en-US" sz="750" dirty="0"/>
          </a:p>
        </p:txBody>
      </p:sp>
      <p:sp>
        <p:nvSpPr>
          <p:cNvPr id="55" name="Text 53"/>
          <p:cNvSpPr/>
          <p:nvPr/>
        </p:nvSpPr>
        <p:spPr>
          <a:xfrm>
            <a:off x="6222950" y="2596455"/>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56" name="Text 54"/>
          <p:cNvSpPr/>
          <p:nvPr/>
        </p:nvSpPr>
        <p:spPr>
          <a:xfrm>
            <a:off x="6375350" y="2558355"/>
            <a:ext cx="2331872"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Vietnam rising: US tariff pressure driving low-end TPU bag order migration</a:t>
            </a:r>
            <a:endParaRPr lang="en-US" sz="750" dirty="0"/>
          </a:p>
        </p:txBody>
      </p:sp>
      <p:sp>
        <p:nvSpPr>
          <p:cNvPr id="57" name="Text 55"/>
          <p:cNvSpPr/>
          <p:nvPr/>
        </p:nvSpPr>
        <p:spPr>
          <a:xfrm>
            <a:off x="6222950" y="2936081"/>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58" name="Text 56"/>
          <p:cNvSpPr/>
          <p:nvPr/>
        </p:nvSpPr>
        <p:spPr>
          <a:xfrm>
            <a:off x="6375350" y="2897981"/>
            <a:ext cx="2331872" cy="414338"/>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Low brand concentration: major brands (YETI/Igloo) focus on hard coolers; soft bag market remains fragmented</a:t>
            </a:r>
            <a:endParaRPr lang="en-US" sz="750" dirty="0"/>
          </a:p>
        </p:txBody>
      </p:sp>
      <p:sp>
        <p:nvSpPr>
          <p:cNvPr id="59" name="Text 57"/>
          <p:cNvSpPr/>
          <p:nvPr/>
        </p:nvSpPr>
        <p:spPr>
          <a:xfrm>
            <a:off x="6222950" y="3413820"/>
            <a:ext cx="76200" cy="76200"/>
          </a:xfrm>
          <a:prstGeom prst="roundRect">
            <a:avLst>
              <a:gd name="adj" fmla="val 1200000"/>
            </a:avLst>
          </a:prstGeom>
          <a:solidFill>
            <a:srgbClr val="00C6A2"/>
          </a:solidFill>
        </p:spPr>
        <p:txBody>
          <a:bodyPr wrap="square" rtlCol="0" anchor="ctr"/>
          <a:lstStyle/>
          <a:p>
            <a:pPr marL="0" indent="0">
              <a:buNone/>
            </a:pPr>
            <a:endParaRPr lang="en-US" dirty="0"/>
          </a:p>
        </p:txBody>
      </p:sp>
      <p:sp>
        <p:nvSpPr>
          <p:cNvPr id="60" name="Text 58"/>
          <p:cNvSpPr/>
          <p:nvPr/>
        </p:nvSpPr>
        <p:spPr>
          <a:xfrm>
            <a:off x="6375350" y="3375720"/>
            <a:ext cx="2331872" cy="276225"/>
          </a:xfrm>
          <a:prstGeom prst="rect">
            <a:avLst/>
          </a:prstGeom>
          <a:noFill/>
        </p:spPr>
        <p:txBody>
          <a:bodyPr wrap="square" lIns="0" tIns="0" rIns="0" bIns="0" rtlCol="0" anchor="t"/>
          <a:lstStyle/>
          <a:p>
            <a:pPr marL="0" indent="0" algn="l">
              <a:lnSpc>
                <a:spcPts val="1090"/>
              </a:lnSpc>
              <a:buNone/>
            </a:pPr>
            <a:r>
              <a:rPr lang="en-US" sz="750" dirty="0">
                <a:solidFill>
                  <a:srgbClr val="475569"/>
                </a:solidFill>
                <a:latin typeface="Arial" panose="020B0604020202020204" pitchFamily="34" charset="0"/>
                <a:ea typeface="Arial" panose="020B0604020202020204" pitchFamily="34" charset="-122"/>
                <a:cs typeface="Arial" panose="020B0604020202020204" pitchFamily="34" charset="-120"/>
              </a:rPr>
              <a:t>Chinese OEM/ODM factories hold strong pricing power with rapid sampling capability</a:t>
            </a:r>
            <a:endParaRPr lang="en-US" sz="750" dirty="0"/>
          </a:p>
        </p:txBody>
      </p:sp>
      <p:sp>
        <p:nvSpPr>
          <p:cNvPr id="61" name="Text 59"/>
          <p:cNvSpPr/>
          <p:nvPr/>
        </p:nvSpPr>
        <p:spPr>
          <a:xfrm>
            <a:off x="330101" y="4591050"/>
            <a:ext cx="8653474" cy="95250"/>
          </a:xfrm>
          <a:prstGeom prst="rect">
            <a:avLst/>
          </a:prstGeom>
          <a:noFill/>
        </p:spPr>
        <p:txBody>
          <a:bodyPr wrap="square" lIns="0" tIns="0" rIns="0" bIns="0" rtlCol="0" anchor="t"/>
          <a:lstStyle/>
          <a:p>
            <a:pPr marL="0" indent="0" algn="l">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Sources: Grand View Research · GMInsights · DataIntelo · Cognitive Market Research · Fortune Business Insights (2024–2025)</a:t>
            </a:r>
            <a:endParaRPr lang="en-US" sz="7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0" y="0"/>
            <a:ext cx="9144000" cy="663476"/>
          </a:xfrm>
          <a:prstGeom prst="rect">
            <a:avLst/>
          </a:prstGeom>
          <a:solidFill>
            <a:srgbClr val="0D2137"/>
          </a:solidFill>
        </p:spPr>
        <p:txBody>
          <a:bodyPr wrap="square" rtlCol="0" anchor="ctr"/>
          <a:lstStyle/>
          <a:p>
            <a:pPr marL="0" indent="0">
              <a:buNone/>
            </a:pPr>
            <a:endParaRPr lang="en-US" dirty="0"/>
          </a:p>
        </p:txBody>
      </p:sp>
      <p:sp>
        <p:nvSpPr>
          <p:cNvPr id="3" name="Text 1"/>
          <p:cNvSpPr/>
          <p:nvPr/>
        </p:nvSpPr>
        <p:spPr>
          <a:xfrm>
            <a:off x="507950" y="203150"/>
            <a:ext cx="4148519" cy="257175"/>
          </a:xfrm>
          <a:prstGeom prst="rect">
            <a:avLst/>
          </a:prstGeom>
          <a:noFill/>
        </p:spPr>
        <p:txBody>
          <a:bodyPr wrap="square" lIns="0" tIns="0" rIns="0" bIns="0" rtlCol="0" anchor="t"/>
          <a:lstStyle/>
          <a:p>
            <a:pPr marL="0" indent="0" algn="l">
              <a:buNone/>
            </a:pPr>
            <a:r>
              <a:rPr lang="en-US" sz="1700" b="1" dirty="0">
                <a:solidFill>
                  <a:srgbClr val="FFFFFF"/>
                </a:solidFill>
                <a:latin typeface="Arial" panose="020B0604020202020204" pitchFamily="34" charset="0"/>
                <a:ea typeface="Arial" panose="020B0604020202020204" pitchFamily="34" charset="-122"/>
                <a:cs typeface="Arial" panose="020B0604020202020204" pitchFamily="34" charset="-120"/>
              </a:rPr>
              <a:t>05 · 3-Year Export Forecast (2025–2027)</a:t>
            </a:r>
            <a:endParaRPr lang="en-US" sz="1700" dirty="0"/>
          </a:p>
        </p:txBody>
      </p:sp>
      <p:sp>
        <p:nvSpPr>
          <p:cNvPr id="4" name="Text 2"/>
          <p:cNvSpPr/>
          <p:nvPr/>
        </p:nvSpPr>
        <p:spPr>
          <a:xfrm>
            <a:off x="7670750" y="226963"/>
            <a:ext cx="965299" cy="209550"/>
          </a:xfrm>
          <a:prstGeom prst="roundRect">
            <a:avLst>
              <a:gd name="adj" fmla="val 24242"/>
            </a:avLst>
          </a:prstGeom>
          <a:solidFill>
            <a:srgbClr val="00C6A2"/>
          </a:solidFill>
        </p:spPr>
        <p:txBody>
          <a:bodyPr wrap="square" rtlCol="0" anchor="ctr"/>
          <a:lstStyle/>
          <a:p>
            <a:pPr marL="0" indent="0">
              <a:buNone/>
            </a:pPr>
            <a:endParaRPr lang="en-US" dirty="0"/>
          </a:p>
        </p:txBody>
      </p:sp>
      <p:sp>
        <p:nvSpPr>
          <p:cNvPr id="5" name="Text 3"/>
          <p:cNvSpPr/>
          <p:nvPr/>
        </p:nvSpPr>
        <p:spPr>
          <a:xfrm>
            <a:off x="7797701" y="265063"/>
            <a:ext cx="725626" cy="133350"/>
          </a:xfrm>
          <a:prstGeom prst="rect">
            <a:avLst/>
          </a:prstGeom>
          <a:noFill/>
        </p:spPr>
        <p:txBody>
          <a:bodyPr wrap="square" lIns="0" tIns="0" rIns="0" bIns="0" rtlCol="0" anchor="t"/>
          <a:lstStyle/>
          <a:p>
            <a:pPr marL="0" indent="0" algn="l">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CHAPTER 05</a:t>
            </a:r>
            <a:endParaRPr lang="en-US" sz="900" dirty="0"/>
          </a:p>
        </p:txBody>
      </p:sp>
      <p:sp>
        <p:nvSpPr>
          <p:cNvPr id="6" name="Text 4"/>
          <p:cNvSpPr/>
          <p:nvPr/>
        </p:nvSpPr>
        <p:spPr>
          <a:xfrm>
            <a:off x="330101" y="841177"/>
            <a:ext cx="8653474" cy="228600"/>
          </a:xfrm>
          <a:prstGeom prst="rect">
            <a:avLst/>
          </a:prstGeom>
          <a:noFill/>
        </p:spPr>
        <p:txBody>
          <a:bodyPr wrap="square" lIns="0" tIns="0" rIns="0" bIns="0" rtlCol="0" anchor="t"/>
          <a:lstStyle/>
          <a:p>
            <a:pPr marL="0" indent="0" algn="l">
              <a:buNone/>
            </a:pPr>
            <a:r>
              <a:rPr lang="en-US" sz="850" dirty="0">
                <a:solidFill>
                  <a:srgbClr val="334155"/>
                </a:solidFill>
                <a:latin typeface="Arial" panose="020B0604020202020204" pitchFamily="34" charset="0"/>
                <a:ea typeface="Arial" panose="020B0604020202020204" pitchFamily="34" charset="-122"/>
                <a:cs typeface="Arial" panose="020B0604020202020204" pitchFamily="34" charset="-120"/>
              </a:rPr>
              <a:t>Based on the global market CAGR (soft cooler bags 9.2%), China's historical export growth (8–9%/year), tariff policy impacts, and supply chain migration risks, China's TPU cooler bag exports are projected to maintain steady growth through 2025–2027.</a:t>
            </a:r>
            <a:endParaRPr lang="en-US" sz="850" dirty="0"/>
          </a:p>
        </p:txBody>
      </p:sp>
      <p:sp>
        <p:nvSpPr>
          <p:cNvPr id="7" name="Text 5"/>
          <p:cNvSpPr/>
          <p:nvPr/>
        </p:nvSpPr>
        <p:spPr>
          <a:xfrm>
            <a:off x="330101" y="1196727"/>
            <a:ext cx="2025700" cy="1038076"/>
          </a:xfrm>
          <a:prstGeom prst="roundRect">
            <a:avLst>
              <a:gd name="adj" fmla="val 9787"/>
            </a:avLst>
          </a:prstGeom>
          <a:solidFill>
            <a:srgbClr val="0D2137"/>
          </a:solidFill>
        </p:spPr>
        <p:txBody>
          <a:bodyPr wrap="square" rtlCol="0" anchor="ctr"/>
          <a:lstStyle/>
          <a:p>
            <a:pPr marL="0" indent="0">
              <a:buNone/>
            </a:pPr>
            <a:endParaRPr lang="en-US" dirty="0"/>
          </a:p>
        </p:txBody>
      </p:sp>
      <p:sp>
        <p:nvSpPr>
          <p:cNvPr id="8" name="Text 6"/>
          <p:cNvSpPr/>
          <p:nvPr/>
        </p:nvSpPr>
        <p:spPr>
          <a:xfrm>
            <a:off x="533251" y="1349127"/>
            <a:ext cx="1651787" cy="133350"/>
          </a:xfrm>
          <a:prstGeom prst="rect">
            <a:avLst/>
          </a:prstGeom>
          <a:noFill/>
        </p:spPr>
        <p:txBody>
          <a:bodyPr wrap="square" lIns="0" tIns="0" rIns="0" bIns="0" rtlCol="0" anchor="t"/>
          <a:lstStyle/>
          <a:p>
            <a:pPr marL="0" indent="0" algn="l">
              <a:spcAft>
                <a:spcPts val="400"/>
              </a:spcAft>
              <a:buNone/>
            </a:pPr>
            <a:r>
              <a:rPr lang="en-US" sz="900" b="1" dirty="0">
                <a:solidFill>
                  <a:srgbClr val="8AAFC8"/>
                </a:solidFill>
                <a:latin typeface="Arial" panose="020B0604020202020204" pitchFamily="34" charset="0"/>
                <a:ea typeface="Arial" panose="020B0604020202020204" pitchFamily="34" charset="-122"/>
                <a:cs typeface="Arial" panose="020B0604020202020204" pitchFamily="34" charset="-120"/>
              </a:rPr>
              <a:t>2025 Forecast</a:t>
            </a:r>
            <a:endParaRPr lang="en-US" sz="900" dirty="0"/>
          </a:p>
        </p:txBody>
      </p:sp>
      <p:sp>
        <p:nvSpPr>
          <p:cNvPr id="9" name="Text 7"/>
          <p:cNvSpPr/>
          <p:nvPr/>
        </p:nvSpPr>
        <p:spPr>
          <a:xfrm>
            <a:off x="533251" y="1533227"/>
            <a:ext cx="1651787" cy="295275"/>
          </a:xfrm>
          <a:prstGeom prst="rect">
            <a:avLst/>
          </a:prstGeom>
          <a:noFill/>
        </p:spPr>
        <p:txBody>
          <a:bodyPr wrap="square" lIns="0" tIns="0" rIns="0" bIns="0" rtlCol="0" anchor="t"/>
          <a:lstStyle/>
          <a:p>
            <a:pPr marL="0" indent="0" algn="l">
              <a:spcAft>
                <a:spcPts val="200"/>
              </a:spcAft>
              <a:buNone/>
            </a:pPr>
            <a:r>
              <a:rPr lang="en-US" sz="2000" b="1" dirty="0">
                <a:solidFill>
                  <a:srgbClr val="00C6A2"/>
                </a:solidFill>
                <a:latin typeface="Arial" panose="020B0604020202020204" pitchFamily="34" charset="0"/>
                <a:ea typeface="Arial" panose="020B0604020202020204" pitchFamily="34" charset="-122"/>
                <a:cs typeface="Arial" panose="020B0604020202020204" pitchFamily="34" charset="-120"/>
              </a:rPr>
              <a:t>$482M</a:t>
            </a:r>
            <a:endParaRPr lang="en-US" sz="2000" dirty="0"/>
          </a:p>
        </p:txBody>
      </p:sp>
      <p:sp>
        <p:nvSpPr>
          <p:cNvPr id="10" name="Text 8"/>
          <p:cNvSpPr/>
          <p:nvPr/>
        </p:nvSpPr>
        <p:spPr>
          <a:xfrm>
            <a:off x="533251" y="1853803"/>
            <a:ext cx="1651787" cy="228600"/>
          </a:xfrm>
          <a:prstGeom prst="rect">
            <a:avLst/>
          </a:prstGeom>
          <a:noFill/>
        </p:spPr>
        <p:txBody>
          <a:bodyPr wrap="square" lIns="0" tIns="0" rIns="0" bIns="0" rtlCol="0" anchor="t"/>
          <a:lstStyle/>
          <a:p>
            <a:pPr marL="0" indent="0" algn="l">
              <a:buNone/>
            </a:pPr>
            <a:r>
              <a:rPr lang="en-US" sz="850" dirty="0">
                <a:solidFill>
                  <a:srgbClr val="FFFFFF"/>
                </a:solidFill>
                <a:latin typeface="Arial" panose="020B0604020202020204" pitchFamily="34" charset="0"/>
                <a:ea typeface="Arial" panose="020B0604020202020204" pitchFamily="34" charset="-122"/>
                <a:cs typeface="Arial" panose="020B0604020202020204" pitchFamily="34" charset="-120"/>
              </a:rPr>
              <a:t>Projected +8.5% · Optimistic scenario: $510M</a:t>
            </a:r>
            <a:endParaRPr lang="en-US" sz="850" dirty="0"/>
          </a:p>
        </p:txBody>
      </p:sp>
      <p:sp>
        <p:nvSpPr>
          <p:cNvPr id="11" name="Text 9"/>
          <p:cNvSpPr/>
          <p:nvPr/>
        </p:nvSpPr>
        <p:spPr>
          <a:xfrm>
            <a:off x="330101" y="2336304"/>
            <a:ext cx="2025700" cy="1327100"/>
          </a:xfrm>
          <a:prstGeom prst="roundRect">
            <a:avLst>
              <a:gd name="adj" fmla="val 5742"/>
            </a:avLst>
          </a:prstGeom>
          <a:solidFill>
            <a:srgbClr val="F5F8FC"/>
          </a:solidFill>
        </p:spPr>
        <p:txBody>
          <a:bodyPr wrap="square" rtlCol="0" anchor="ctr"/>
          <a:lstStyle/>
          <a:p>
            <a:pPr marL="0" indent="0">
              <a:buNone/>
            </a:pPr>
            <a:endParaRPr lang="en-US" dirty="0"/>
          </a:p>
        </p:txBody>
      </p:sp>
      <p:sp>
        <p:nvSpPr>
          <p:cNvPr id="12" name="Shape 10"/>
          <p:cNvSpPr/>
          <p:nvPr/>
        </p:nvSpPr>
        <p:spPr>
          <a:xfrm>
            <a:off x="349151" y="2336304"/>
            <a:ext cx="0" cy="1327100"/>
          </a:xfrm>
          <a:prstGeom prst="line">
            <a:avLst/>
          </a:prstGeom>
          <a:noFill/>
          <a:ln w="38100">
            <a:solidFill>
              <a:srgbClr val="00C6A2"/>
            </a:solidFill>
            <a:prstDash val="solid"/>
          </a:ln>
        </p:spPr>
      </p:sp>
      <p:sp>
        <p:nvSpPr>
          <p:cNvPr id="13" name="Text 11"/>
          <p:cNvSpPr/>
          <p:nvPr/>
        </p:nvSpPr>
        <p:spPr>
          <a:xfrm>
            <a:off x="533251" y="2450604"/>
            <a:ext cx="1690649" cy="133350"/>
          </a:xfrm>
          <a:prstGeom prst="rect">
            <a:avLst/>
          </a:prstGeom>
          <a:noFill/>
        </p:spPr>
        <p:txBody>
          <a:bodyPr wrap="square" lIns="0" tIns="0" rIns="0" bIns="0" rtlCol="0" anchor="t"/>
          <a:lstStyle/>
          <a:p>
            <a:pPr marL="0" indent="0" algn="l">
              <a:spcAft>
                <a:spcPts val="4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Growth Drivers</a:t>
            </a:r>
            <a:endParaRPr lang="en-US" sz="900" dirty="0"/>
          </a:p>
        </p:txBody>
      </p:sp>
      <p:sp>
        <p:nvSpPr>
          <p:cNvPr id="14" name="Text 12"/>
          <p:cNvSpPr/>
          <p:nvPr/>
        </p:nvSpPr>
        <p:spPr>
          <a:xfrm>
            <a:off x="533251" y="2634704"/>
            <a:ext cx="1690649" cy="914400"/>
          </a:xfrm>
          <a:prstGeom prst="rect">
            <a:avLst/>
          </a:prstGeom>
          <a:noFill/>
        </p:spPr>
        <p:txBody>
          <a:bodyPr wrap="square" lIns="0" tIns="0" rIns="0" bIns="0" rtlCol="0" anchor="t"/>
          <a:lstStyle/>
          <a:p>
            <a:pPr marL="0" indent="0" algn="l">
              <a:lnSpc>
                <a:spcPts val="1200"/>
              </a:lnSpc>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Continued global outdoor spending growth; high-speed expansion in Middle East &amp; Southeast Asia; accelerating TPU-for-PVC replacement; e-commerce driving small-batch rapid-response orders</a:t>
            </a:r>
            <a:endParaRPr lang="en-US" sz="800" dirty="0"/>
          </a:p>
        </p:txBody>
      </p:sp>
      <p:sp>
        <p:nvSpPr>
          <p:cNvPr id="15" name="Text 13"/>
          <p:cNvSpPr/>
          <p:nvPr/>
        </p:nvSpPr>
        <p:spPr>
          <a:xfrm>
            <a:off x="2482751" y="1196727"/>
            <a:ext cx="2025848" cy="1038076"/>
          </a:xfrm>
          <a:prstGeom prst="roundRect">
            <a:avLst>
              <a:gd name="adj" fmla="val 9787"/>
            </a:avLst>
          </a:prstGeom>
          <a:solidFill>
            <a:srgbClr val="0D2137"/>
          </a:solidFill>
        </p:spPr>
        <p:txBody>
          <a:bodyPr wrap="square" rtlCol="0" anchor="ctr"/>
          <a:lstStyle/>
          <a:p>
            <a:pPr marL="0" indent="0">
              <a:buNone/>
            </a:pPr>
            <a:endParaRPr lang="en-US" dirty="0"/>
          </a:p>
        </p:txBody>
      </p:sp>
      <p:sp>
        <p:nvSpPr>
          <p:cNvPr id="16" name="Text 14"/>
          <p:cNvSpPr/>
          <p:nvPr/>
        </p:nvSpPr>
        <p:spPr>
          <a:xfrm>
            <a:off x="2685901" y="1349127"/>
            <a:ext cx="1651939" cy="133350"/>
          </a:xfrm>
          <a:prstGeom prst="rect">
            <a:avLst/>
          </a:prstGeom>
          <a:noFill/>
        </p:spPr>
        <p:txBody>
          <a:bodyPr wrap="square" lIns="0" tIns="0" rIns="0" bIns="0" rtlCol="0" anchor="t"/>
          <a:lstStyle/>
          <a:p>
            <a:pPr marL="0" indent="0" algn="l">
              <a:spcAft>
                <a:spcPts val="400"/>
              </a:spcAft>
              <a:buNone/>
            </a:pPr>
            <a:r>
              <a:rPr lang="en-US" sz="900" b="1" dirty="0">
                <a:solidFill>
                  <a:srgbClr val="8AAFC8"/>
                </a:solidFill>
                <a:latin typeface="Arial" panose="020B0604020202020204" pitchFamily="34" charset="0"/>
                <a:ea typeface="Arial" panose="020B0604020202020204" pitchFamily="34" charset="-122"/>
                <a:cs typeface="Arial" panose="020B0604020202020204" pitchFamily="34" charset="-120"/>
              </a:rPr>
              <a:t>2026 Forecast</a:t>
            </a:r>
            <a:endParaRPr lang="en-US" sz="900" dirty="0"/>
          </a:p>
        </p:txBody>
      </p:sp>
      <p:sp>
        <p:nvSpPr>
          <p:cNvPr id="17" name="Text 15"/>
          <p:cNvSpPr/>
          <p:nvPr/>
        </p:nvSpPr>
        <p:spPr>
          <a:xfrm>
            <a:off x="2685901" y="1533227"/>
            <a:ext cx="1651939" cy="295275"/>
          </a:xfrm>
          <a:prstGeom prst="rect">
            <a:avLst/>
          </a:prstGeom>
          <a:noFill/>
        </p:spPr>
        <p:txBody>
          <a:bodyPr wrap="square" lIns="0" tIns="0" rIns="0" bIns="0" rtlCol="0" anchor="t"/>
          <a:lstStyle/>
          <a:p>
            <a:pPr marL="0" indent="0" algn="l">
              <a:spcAft>
                <a:spcPts val="200"/>
              </a:spcAft>
              <a:buNone/>
            </a:pPr>
            <a:r>
              <a:rPr lang="en-US" sz="2000" b="1" dirty="0">
                <a:solidFill>
                  <a:srgbClr val="00C6A2"/>
                </a:solidFill>
                <a:latin typeface="Arial" panose="020B0604020202020204" pitchFamily="34" charset="0"/>
                <a:ea typeface="Arial" panose="020B0604020202020204" pitchFamily="34" charset="-122"/>
                <a:cs typeface="Arial" panose="020B0604020202020204" pitchFamily="34" charset="-120"/>
              </a:rPr>
              <a:t>$523M</a:t>
            </a:r>
            <a:endParaRPr lang="en-US" sz="2000" dirty="0"/>
          </a:p>
        </p:txBody>
      </p:sp>
      <p:sp>
        <p:nvSpPr>
          <p:cNvPr id="18" name="Text 16"/>
          <p:cNvSpPr/>
          <p:nvPr/>
        </p:nvSpPr>
        <p:spPr>
          <a:xfrm>
            <a:off x="2685901" y="1853803"/>
            <a:ext cx="1651939" cy="228600"/>
          </a:xfrm>
          <a:prstGeom prst="rect">
            <a:avLst/>
          </a:prstGeom>
          <a:noFill/>
        </p:spPr>
        <p:txBody>
          <a:bodyPr wrap="square" lIns="0" tIns="0" rIns="0" bIns="0" rtlCol="0" anchor="t"/>
          <a:lstStyle/>
          <a:p>
            <a:pPr marL="0" indent="0" algn="l">
              <a:buNone/>
            </a:pPr>
            <a:r>
              <a:rPr lang="en-US" sz="850" dirty="0">
                <a:solidFill>
                  <a:srgbClr val="FFFFFF"/>
                </a:solidFill>
                <a:latin typeface="Arial" panose="020B0604020202020204" pitchFamily="34" charset="0"/>
                <a:ea typeface="Arial" panose="020B0604020202020204" pitchFamily="34" charset="-122"/>
                <a:cs typeface="Arial" panose="020B0604020202020204" pitchFamily="34" charset="-120"/>
              </a:rPr>
              <a:t>Projected +8.5% · Conservative baseline estimate</a:t>
            </a:r>
            <a:endParaRPr lang="en-US" sz="850" dirty="0"/>
          </a:p>
        </p:txBody>
      </p:sp>
      <p:sp>
        <p:nvSpPr>
          <p:cNvPr id="19" name="Text 17"/>
          <p:cNvSpPr/>
          <p:nvPr/>
        </p:nvSpPr>
        <p:spPr>
          <a:xfrm>
            <a:off x="2482751" y="2336304"/>
            <a:ext cx="2025848" cy="1327100"/>
          </a:xfrm>
          <a:prstGeom prst="roundRect">
            <a:avLst>
              <a:gd name="adj" fmla="val 5742"/>
            </a:avLst>
          </a:prstGeom>
          <a:solidFill>
            <a:srgbClr val="F5F8FC"/>
          </a:solidFill>
        </p:spPr>
        <p:txBody>
          <a:bodyPr wrap="square" rtlCol="0" anchor="ctr"/>
          <a:lstStyle/>
          <a:p>
            <a:pPr marL="0" indent="0">
              <a:buNone/>
            </a:pPr>
            <a:endParaRPr lang="en-US" dirty="0"/>
          </a:p>
        </p:txBody>
      </p:sp>
      <p:sp>
        <p:nvSpPr>
          <p:cNvPr id="20" name="Shape 18"/>
          <p:cNvSpPr/>
          <p:nvPr/>
        </p:nvSpPr>
        <p:spPr>
          <a:xfrm>
            <a:off x="2501801" y="2336304"/>
            <a:ext cx="0" cy="1327100"/>
          </a:xfrm>
          <a:prstGeom prst="line">
            <a:avLst/>
          </a:prstGeom>
          <a:noFill/>
          <a:ln w="38100">
            <a:solidFill>
              <a:srgbClr val="00C6A2"/>
            </a:solidFill>
            <a:prstDash val="solid"/>
          </a:ln>
        </p:spPr>
      </p:sp>
      <p:sp>
        <p:nvSpPr>
          <p:cNvPr id="21" name="Text 19"/>
          <p:cNvSpPr/>
          <p:nvPr/>
        </p:nvSpPr>
        <p:spPr>
          <a:xfrm>
            <a:off x="2685901" y="2450604"/>
            <a:ext cx="1690801" cy="133350"/>
          </a:xfrm>
          <a:prstGeom prst="rect">
            <a:avLst/>
          </a:prstGeom>
          <a:noFill/>
        </p:spPr>
        <p:txBody>
          <a:bodyPr wrap="square" lIns="0" tIns="0" rIns="0" bIns="0" rtlCol="0" anchor="t"/>
          <a:lstStyle/>
          <a:p>
            <a:pPr marL="0" indent="0" algn="l">
              <a:spcAft>
                <a:spcPts val="4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Key Risks</a:t>
            </a:r>
            <a:endParaRPr lang="en-US" sz="900" dirty="0"/>
          </a:p>
        </p:txBody>
      </p:sp>
      <p:sp>
        <p:nvSpPr>
          <p:cNvPr id="22" name="Text 20"/>
          <p:cNvSpPr/>
          <p:nvPr/>
        </p:nvSpPr>
        <p:spPr>
          <a:xfrm>
            <a:off x="2685901" y="2634704"/>
            <a:ext cx="1690801" cy="914400"/>
          </a:xfrm>
          <a:prstGeom prst="rect">
            <a:avLst/>
          </a:prstGeom>
          <a:noFill/>
        </p:spPr>
        <p:txBody>
          <a:bodyPr wrap="square" lIns="0" tIns="0" rIns="0" bIns="0" rtlCol="0" anchor="t"/>
          <a:lstStyle/>
          <a:p>
            <a:pPr marL="0" indent="0" algn="l">
              <a:lnSpc>
                <a:spcPts val="1200"/>
              </a:lnSpc>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US tariff policy volatility causing order fluctuations; accelerating low-end substitution from Vietnam/Bangladesh; EU Carbon Border Adjustment Mechanism (CBAM) may increase export costs</a:t>
            </a:r>
            <a:endParaRPr lang="en-US" sz="800" dirty="0"/>
          </a:p>
        </p:txBody>
      </p:sp>
      <p:sp>
        <p:nvSpPr>
          <p:cNvPr id="23" name="Text 21"/>
          <p:cNvSpPr/>
          <p:nvPr/>
        </p:nvSpPr>
        <p:spPr>
          <a:xfrm>
            <a:off x="4635550" y="1196727"/>
            <a:ext cx="2025700" cy="1038076"/>
          </a:xfrm>
          <a:prstGeom prst="roundRect">
            <a:avLst>
              <a:gd name="adj" fmla="val 9787"/>
            </a:avLst>
          </a:prstGeom>
          <a:solidFill>
            <a:srgbClr val="0D2137"/>
          </a:solidFill>
        </p:spPr>
        <p:txBody>
          <a:bodyPr wrap="square" rtlCol="0" anchor="ctr"/>
          <a:lstStyle/>
          <a:p>
            <a:pPr marL="0" indent="0">
              <a:buNone/>
            </a:pPr>
            <a:endParaRPr lang="en-US" dirty="0"/>
          </a:p>
        </p:txBody>
      </p:sp>
      <p:sp>
        <p:nvSpPr>
          <p:cNvPr id="24" name="Text 22"/>
          <p:cNvSpPr/>
          <p:nvPr/>
        </p:nvSpPr>
        <p:spPr>
          <a:xfrm>
            <a:off x="4838700" y="1349127"/>
            <a:ext cx="1651787" cy="133350"/>
          </a:xfrm>
          <a:prstGeom prst="rect">
            <a:avLst/>
          </a:prstGeom>
          <a:noFill/>
        </p:spPr>
        <p:txBody>
          <a:bodyPr wrap="square" lIns="0" tIns="0" rIns="0" bIns="0" rtlCol="0" anchor="t"/>
          <a:lstStyle/>
          <a:p>
            <a:pPr marL="0" indent="0" algn="l">
              <a:spcAft>
                <a:spcPts val="400"/>
              </a:spcAft>
              <a:buNone/>
            </a:pPr>
            <a:r>
              <a:rPr lang="en-US" sz="900" b="1" dirty="0">
                <a:solidFill>
                  <a:srgbClr val="8AAFC8"/>
                </a:solidFill>
                <a:latin typeface="Arial" panose="020B0604020202020204" pitchFamily="34" charset="0"/>
                <a:ea typeface="Arial" panose="020B0604020202020204" pitchFamily="34" charset="-122"/>
                <a:cs typeface="Arial" panose="020B0604020202020204" pitchFamily="34" charset="-120"/>
              </a:rPr>
              <a:t>2027 Forecast</a:t>
            </a:r>
            <a:endParaRPr lang="en-US" sz="900" dirty="0"/>
          </a:p>
        </p:txBody>
      </p:sp>
      <p:sp>
        <p:nvSpPr>
          <p:cNvPr id="25" name="Text 23"/>
          <p:cNvSpPr/>
          <p:nvPr/>
        </p:nvSpPr>
        <p:spPr>
          <a:xfrm>
            <a:off x="4838700" y="1533227"/>
            <a:ext cx="1651787" cy="295275"/>
          </a:xfrm>
          <a:prstGeom prst="rect">
            <a:avLst/>
          </a:prstGeom>
          <a:noFill/>
        </p:spPr>
        <p:txBody>
          <a:bodyPr wrap="square" lIns="0" tIns="0" rIns="0" bIns="0" rtlCol="0" anchor="t"/>
          <a:lstStyle/>
          <a:p>
            <a:pPr marL="0" indent="0" algn="l">
              <a:spcAft>
                <a:spcPts val="200"/>
              </a:spcAft>
              <a:buNone/>
            </a:pPr>
            <a:r>
              <a:rPr lang="en-US" sz="2000" b="1" dirty="0">
                <a:solidFill>
                  <a:srgbClr val="00C6A2"/>
                </a:solidFill>
                <a:latin typeface="Arial" panose="020B0604020202020204" pitchFamily="34" charset="0"/>
                <a:ea typeface="Arial" panose="020B0604020202020204" pitchFamily="34" charset="-122"/>
                <a:cs typeface="Arial" panose="020B0604020202020204" pitchFamily="34" charset="-120"/>
              </a:rPr>
              <a:t>$568M</a:t>
            </a:r>
            <a:endParaRPr lang="en-US" sz="2000" dirty="0"/>
          </a:p>
        </p:txBody>
      </p:sp>
      <p:sp>
        <p:nvSpPr>
          <p:cNvPr id="26" name="Text 24"/>
          <p:cNvSpPr/>
          <p:nvPr/>
        </p:nvSpPr>
        <p:spPr>
          <a:xfrm>
            <a:off x="4838700" y="1853803"/>
            <a:ext cx="1651787" cy="228600"/>
          </a:xfrm>
          <a:prstGeom prst="rect">
            <a:avLst/>
          </a:prstGeom>
          <a:noFill/>
        </p:spPr>
        <p:txBody>
          <a:bodyPr wrap="square" lIns="0" tIns="0" rIns="0" bIns="0" rtlCol="0" anchor="t"/>
          <a:lstStyle/>
          <a:p>
            <a:pPr marL="0" indent="0" algn="l">
              <a:buNone/>
            </a:pPr>
            <a:r>
              <a:rPr lang="en-US" sz="850" dirty="0">
                <a:solidFill>
                  <a:srgbClr val="FFFFFF"/>
                </a:solidFill>
                <a:latin typeface="Arial" panose="020B0604020202020204" pitchFamily="34" charset="0"/>
                <a:ea typeface="Arial" panose="020B0604020202020204" pitchFamily="34" charset="-122"/>
                <a:cs typeface="Arial" panose="020B0604020202020204" pitchFamily="34" charset="-120"/>
              </a:rPr>
              <a:t>Projected +8.6% · 3-Year CAGR ~8.4%</a:t>
            </a:r>
            <a:endParaRPr lang="en-US" sz="850" dirty="0"/>
          </a:p>
        </p:txBody>
      </p:sp>
      <p:sp>
        <p:nvSpPr>
          <p:cNvPr id="27" name="Text 25"/>
          <p:cNvSpPr/>
          <p:nvPr/>
        </p:nvSpPr>
        <p:spPr>
          <a:xfrm>
            <a:off x="4635550" y="2336304"/>
            <a:ext cx="2025700" cy="1327100"/>
          </a:xfrm>
          <a:prstGeom prst="roundRect">
            <a:avLst>
              <a:gd name="adj" fmla="val 5742"/>
            </a:avLst>
          </a:prstGeom>
          <a:solidFill>
            <a:srgbClr val="F5F8FC"/>
          </a:solidFill>
        </p:spPr>
        <p:txBody>
          <a:bodyPr wrap="square" rtlCol="0" anchor="ctr"/>
          <a:lstStyle/>
          <a:p>
            <a:pPr marL="0" indent="0">
              <a:buNone/>
            </a:pPr>
            <a:endParaRPr lang="en-US" dirty="0"/>
          </a:p>
        </p:txBody>
      </p:sp>
      <p:sp>
        <p:nvSpPr>
          <p:cNvPr id="28" name="Shape 26"/>
          <p:cNvSpPr/>
          <p:nvPr/>
        </p:nvSpPr>
        <p:spPr>
          <a:xfrm>
            <a:off x="4654600" y="2336304"/>
            <a:ext cx="0" cy="1327100"/>
          </a:xfrm>
          <a:prstGeom prst="line">
            <a:avLst/>
          </a:prstGeom>
          <a:noFill/>
          <a:ln w="38100">
            <a:solidFill>
              <a:srgbClr val="00C6A2"/>
            </a:solidFill>
            <a:prstDash val="solid"/>
          </a:ln>
        </p:spPr>
      </p:sp>
      <p:sp>
        <p:nvSpPr>
          <p:cNvPr id="29" name="Text 27"/>
          <p:cNvSpPr/>
          <p:nvPr/>
        </p:nvSpPr>
        <p:spPr>
          <a:xfrm>
            <a:off x="4838700" y="2450604"/>
            <a:ext cx="1690649" cy="133350"/>
          </a:xfrm>
          <a:prstGeom prst="rect">
            <a:avLst/>
          </a:prstGeom>
          <a:noFill/>
        </p:spPr>
        <p:txBody>
          <a:bodyPr wrap="square" lIns="0" tIns="0" rIns="0" bIns="0" rtlCol="0" anchor="t"/>
          <a:lstStyle/>
          <a:p>
            <a:pPr marL="0" indent="0" algn="l">
              <a:spcAft>
                <a:spcPts val="400"/>
              </a:spcAft>
              <a:buNone/>
            </a:pPr>
            <a:r>
              <a:rPr lang="en-US" sz="900" b="1" dirty="0">
                <a:solidFill>
                  <a:srgbClr val="0D2137"/>
                </a:solidFill>
                <a:latin typeface="Arial" panose="020B0604020202020204" pitchFamily="34" charset="0"/>
                <a:ea typeface="Arial" panose="020B0604020202020204" pitchFamily="34" charset="-122"/>
                <a:cs typeface="Arial" panose="020B0604020202020204" pitchFamily="34" charset="-120"/>
              </a:rPr>
              <a:t>Structural Opportunities</a:t>
            </a:r>
            <a:endParaRPr lang="en-US" sz="900" dirty="0"/>
          </a:p>
        </p:txBody>
      </p:sp>
      <p:sp>
        <p:nvSpPr>
          <p:cNvPr id="30" name="Text 28"/>
          <p:cNvSpPr/>
          <p:nvPr/>
        </p:nvSpPr>
        <p:spPr>
          <a:xfrm>
            <a:off x="4838700" y="2634704"/>
            <a:ext cx="1690649" cy="914400"/>
          </a:xfrm>
          <a:prstGeom prst="rect">
            <a:avLst/>
          </a:prstGeom>
          <a:noFill/>
        </p:spPr>
        <p:txBody>
          <a:bodyPr wrap="square" lIns="0" tIns="0" rIns="0" bIns="0" rtlCol="0" anchor="t"/>
          <a:lstStyle/>
          <a:p>
            <a:pPr marL="0" indent="0" algn="l">
              <a:lnSpc>
                <a:spcPts val="1200"/>
              </a:lnSpc>
              <a:buNone/>
            </a:pPr>
            <a:r>
              <a:rPr lang="en-US" sz="800" dirty="0">
                <a:solidFill>
                  <a:srgbClr val="475569"/>
                </a:solidFill>
                <a:latin typeface="Arial" panose="020B0604020202020204" pitchFamily="34" charset="0"/>
                <a:ea typeface="Arial" panose="020B0604020202020204" pitchFamily="34" charset="-122"/>
                <a:cs typeface="Arial" panose="020B0604020202020204" pitchFamily="34" charset="-120"/>
              </a:rPr>
              <a:t>Premium upgrade cycle (recycled TPU / smart insulation); B2B customization order growth; medical cold-chain segment expansion; white-label brand export partnerships increasing</a:t>
            </a:r>
            <a:endParaRPr lang="en-US" sz="800" dirty="0"/>
          </a:p>
        </p:txBody>
      </p:sp>
      <p:sp>
        <p:nvSpPr>
          <p:cNvPr id="31" name="Text 29"/>
          <p:cNvSpPr/>
          <p:nvPr/>
        </p:nvSpPr>
        <p:spPr>
          <a:xfrm>
            <a:off x="6797725" y="1898303"/>
            <a:ext cx="2066214" cy="266700"/>
          </a:xfrm>
          <a:prstGeom prst="rect">
            <a:avLst/>
          </a:prstGeom>
          <a:noFill/>
        </p:spPr>
        <p:txBody>
          <a:bodyPr wrap="square" lIns="0" tIns="0" rIns="0" bIns="0" rtlCol="0" anchor="t"/>
          <a:lstStyle/>
          <a:p>
            <a:pPr marL="0" indent="0" algn="l">
              <a:buNone/>
            </a:pPr>
            <a:r>
              <a:rPr lang="en-US" sz="900" dirty="0">
                <a:solidFill>
                  <a:srgbClr val="8AAFC8"/>
                </a:solidFill>
                <a:latin typeface="Arial" panose="020B0604020202020204" pitchFamily="34" charset="0"/>
                <a:ea typeface="Arial" panose="020B0604020202020204" pitchFamily="34" charset="-122"/>
                <a:cs typeface="Arial" panose="020B0604020202020204" pitchFamily="34" charset="-120"/>
              </a:rPr>
              <a:t>[Chart: 2022–2027 Export Value Trend &amp; Forecast]</a:t>
            </a:r>
            <a:endParaRPr lang="en-US" sz="900" dirty="0"/>
          </a:p>
        </p:txBody>
      </p:sp>
      <p:sp>
        <p:nvSpPr>
          <p:cNvPr id="32" name="Text 30"/>
          <p:cNvSpPr/>
          <p:nvPr/>
        </p:nvSpPr>
        <p:spPr>
          <a:xfrm>
            <a:off x="6788200" y="3377654"/>
            <a:ext cx="2066214" cy="285750"/>
          </a:xfrm>
          <a:prstGeom prst="rect">
            <a:avLst/>
          </a:prstGeom>
          <a:noFill/>
        </p:spPr>
        <p:txBody>
          <a:bodyPr wrap="square" lIns="0" tIns="0" rIns="0" bIns="0" rtlCol="0" anchor="t"/>
          <a:lstStyle/>
          <a:p>
            <a:pPr marL="0" indent="0" algn="l">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Sources: DataIntelo · GMInsights · ITC Trade Map</a:t>
            </a:r>
            <a:endParaRPr lang="en-US" sz="700" dirty="0"/>
          </a:p>
          <a:p>
            <a:pPr marL="0" indent="0" algn="l">
              <a:buNone/>
            </a:pPr>
            <a:r>
              <a:rPr lang="en-US" sz="700" dirty="0">
                <a:solidFill>
                  <a:srgbClr val="9EAAB8"/>
                </a:solidFill>
                <a:latin typeface="Arial" panose="020B0604020202020204" pitchFamily="34" charset="0"/>
                <a:ea typeface="Arial" panose="020B0604020202020204" pitchFamily="34" charset="-122"/>
                <a:cs typeface="Arial" panose="020B0604020202020204" pitchFamily="34" charset="-120"/>
              </a:rPr>
              <a:t>Forecast based on historical growth rates and industry CAGR composite modeling</a:t>
            </a:r>
            <a:endParaRPr lang="en-US" sz="700" dirty="0"/>
          </a:p>
        </p:txBody>
      </p:sp>
      <p:graphicFrame>
        <p:nvGraphicFramePr>
          <p:cNvPr id="33" name="Chart 0"/>
          <p:cNvGraphicFramePr/>
          <p:nvPr/>
        </p:nvGraphicFramePr>
        <p:xfrm>
          <a:off x="6788200" y="1196727"/>
          <a:ext cx="2044750" cy="1670000"/>
        </p:xfrm>
        <a:graphic>
          <a:graphicData uri="http://schemas.openxmlformats.org/drawingml/2006/chart">
            <c:chart xmlns:c="http://schemas.openxmlformats.org/drawingml/2006/chart" xmlns:r="http://schemas.openxmlformats.org/officeDocument/2006/relationships" r:id="rId1"/>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12279</Words>
  <Application>WPS 演示</Application>
  <PresentationFormat>On-screen Show (16:9)</PresentationFormat>
  <Paragraphs>570</Paragraphs>
  <Slides>10</Slides>
  <Notes>10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宋体</vt:lpstr>
      <vt:lpstr>Wingdings</vt:lpstr>
      <vt:lpstr>Arial</vt:lpstr>
      <vt:lpstr>Arial</vt:lpstr>
      <vt:lpstr>Arial</vt:lpstr>
      <vt:lpstr>Calibri</vt:lpstr>
      <vt:lpstr>微软雅黑</vt:lpstr>
      <vt:lpstr>Arial Unicode MS</vt:lpstr>
      <vt:lpstr>等线</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Industry Research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TPU Cooler Bag Export Trade Report 2025</dc:title>
  <dc:creator>Market Research</dc:creator>
  <dc:subject>PptxGenJS Presentation</dc:subject>
  <cp:lastModifiedBy>Ban xian</cp:lastModifiedBy>
  <cp:revision>2</cp:revision>
  <dcterms:created xsi:type="dcterms:W3CDTF">2026-05-11T08:37:00Z</dcterms:created>
  <dcterms:modified xsi:type="dcterms:W3CDTF">2026-05-11T08:54:52Z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00308D42D3B34ED5A003C71221CB7D27_13</vt:lpwstr>
  </property>
  <property fmtid="{D5CDD505-2E9C-101B-9397-08002B2CF9AE}" pid="3" name="KSOProductBuildVer">
    <vt:lpwstr>2052-12.1.0.26375</vt:lpwstr>
  </property>
</Properties>
</file>